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277" r:id="rId4"/>
    <p:sldId id="269" r:id="rId5"/>
    <p:sldId id="263" r:id="rId6"/>
    <p:sldId id="268" r:id="rId7"/>
    <p:sldId id="257" r:id="rId8"/>
    <p:sldId id="289" r:id="rId9"/>
    <p:sldId id="267" r:id="rId10"/>
    <p:sldId id="273" r:id="rId11"/>
    <p:sldId id="274" r:id="rId12"/>
    <p:sldId id="276" r:id="rId13"/>
    <p:sldId id="281" r:id="rId14"/>
    <p:sldId id="285" r:id="rId15"/>
    <p:sldId id="286" r:id="rId16"/>
    <p:sldId id="300" r:id="rId17"/>
    <p:sldId id="282" r:id="rId18"/>
    <p:sldId id="288" r:id="rId19"/>
    <p:sldId id="291" r:id="rId20"/>
    <p:sldId id="283" r:id="rId21"/>
    <p:sldId id="290" r:id="rId22"/>
    <p:sldId id="293" r:id="rId23"/>
    <p:sldId id="294" r:id="rId24"/>
    <p:sldId id="295" r:id="rId25"/>
    <p:sldId id="296" r:id="rId26"/>
    <p:sldId id="292" r:id="rId27"/>
    <p:sldId id="297" r:id="rId28"/>
    <p:sldId id="280" r:id="rId29"/>
    <p:sldId id="275" r:id="rId30"/>
    <p:sldId id="272" r:id="rId31"/>
    <p:sldId id="270" r:id="rId32"/>
    <p:sldId id="271" r:id="rId33"/>
    <p:sldId id="279" r:id="rId34"/>
    <p:sldId id="278"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g Fu Lee" initials="HFL"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9" autoAdjust="0"/>
    <p:restoredTop sz="94660"/>
  </p:normalViewPr>
  <p:slideViewPr>
    <p:cSldViewPr snapToGrid="0">
      <p:cViewPr>
        <p:scale>
          <a:sx n="71" d="100"/>
          <a:sy n="71" d="100"/>
        </p:scale>
        <p:origin x="-120"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326939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150813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2811947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6469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384867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690946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283566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4211292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302746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400597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16B6D82-BE09-43E7-B344-998FD48C792E}" type="datetimeFigureOut">
              <a:rPr lang="zh-TW" altLang="en-US" smtClean="0"/>
              <a:t>2016/1/7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230374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B6D82-BE09-43E7-B344-998FD48C792E}" type="datetimeFigureOut">
              <a:rPr lang="zh-TW" altLang="en-US" smtClean="0"/>
              <a:t>2016/1/7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D4234-C69A-4BFA-880E-98CDB8248A95}" type="slidenum">
              <a:rPr lang="zh-TW" altLang="en-US" smtClean="0"/>
              <a:t>‹#›</a:t>
            </a:fld>
            <a:endParaRPr lang="zh-TW" altLang="en-US"/>
          </a:p>
        </p:txBody>
      </p:sp>
    </p:spTree>
    <p:extLst>
      <p:ext uri="{BB962C8B-B14F-4D97-AF65-F5344CB8AC3E}">
        <p14:creationId xmlns:p14="http://schemas.microsoft.com/office/powerpoint/2010/main" val="3310135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2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9" Type="http://schemas.openxmlformats.org/officeDocument/2006/relationships/image" Target="../media/image5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err="1" smtClean="0"/>
              <a:t>SuperH</a:t>
            </a:r>
            <a:r>
              <a:rPr lang="en-US" altLang="zh-TW" dirty="0" smtClean="0"/>
              <a:t> Quad Rotor Helicopter</a:t>
            </a:r>
            <a:br>
              <a:rPr lang="en-US" altLang="zh-TW" dirty="0" smtClean="0"/>
            </a:br>
            <a:endParaRPr lang="zh-TW" altLang="en-US" dirty="0"/>
          </a:p>
        </p:txBody>
      </p:sp>
      <p:sp>
        <p:nvSpPr>
          <p:cNvPr id="3" name="副標題 2"/>
          <p:cNvSpPr>
            <a:spLocks noGrp="1"/>
          </p:cNvSpPr>
          <p:nvPr>
            <p:ph type="subTitle" idx="1"/>
          </p:nvPr>
        </p:nvSpPr>
        <p:spPr/>
        <p:txBody>
          <a:bodyPr/>
          <a:lstStyle/>
          <a:p>
            <a:r>
              <a:rPr lang="en-US" altLang="zh-TW" dirty="0" smtClean="0"/>
              <a:t>By Edison</a:t>
            </a:r>
          </a:p>
          <a:p>
            <a:r>
              <a:rPr lang="en-US" altLang="zh-TW" dirty="0" smtClean="0"/>
              <a:t>2014-May-25</a:t>
            </a:r>
            <a:endParaRPr lang="zh-TW" altLang="en-US" dirty="0"/>
          </a:p>
        </p:txBody>
      </p:sp>
    </p:spTree>
    <p:extLst>
      <p:ext uri="{BB962C8B-B14F-4D97-AF65-F5344CB8AC3E}">
        <p14:creationId xmlns:p14="http://schemas.microsoft.com/office/powerpoint/2010/main" val="3731730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Safety---Parachute</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5390" y="1825625"/>
            <a:ext cx="6096182" cy="4710686"/>
          </a:xfrm>
        </p:spPr>
      </p:pic>
    </p:spTree>
    <p:extLst>
      <p:ext uri="{BB962C8B-B14F-4D97-AF65-F5344CB8AC3E}">
        <p14:creationId xmlns:p14="http://schemas.microsoft.com/office/powerpoint/2010/main" val="1588729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T62 Gas Turbine Engine</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5201" y="1890383"/>
            <a:ext cx="2461646" cy="1846234"/>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5698" y="3936312"/>
            <a:ext cx="2494818" cy="1871114"/>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9367" y="1877943"/>
            <a:ext cx="2494818" cy="1871114"/>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5698" y="1877943"/>
            <a:ext cx="2494818" cy="1871114"/>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6159" y="3956550"/>
            <a:ext cx="1403335" cy="1871113"/>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2029" y="3936312"/>
            <a:ext cx="2494818" cy="1871114"/>
          </a:xfrm>
          <a:prstGeom prst="rect">
            <a:avLst/>
          </a:prstGeom>
        </p:spPr>
      </p:pic>
    </p:spTree>
    <p:extLst>
      <p:ext uri="{BB962C8B-B14F-4D97-AF65-F5344CB8AC3E}">
        <p14:creationId xmlns:p14="http://schemas.microsoft.com/office/powerpoint/2010/main" val="2230907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現有產品 </a:t>
            </a:r>
            <a:r>
              <a:rPr lang="en-US" altLang="zh-TW" dirty="0" smtClean="0"/>
              <a:t>HELICYCLE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648952" y="1585054"/>
            <a:ext cx="6894095" cy="5003406"/>
          </a:xfrm>
          <a:prstGeom prst="rect">
            <a:avLst/>
          </a:prstGeom>
        </p:spPr>
      </p:pic>
    </p:spTree>
    <p:extLst>
      <p:ext uri="{BB962C8B-B14F-4D97-AF65-F5344CB8AC3E}">
        <p14:creationId xmlns:p14="http://schemas.microsoft.com/office/powerpoint/2010/main" val="1204516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Specifications</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214389172"/>
              </p:ext>
            </p:extLst>
          </p:nvPr>
        </p:nvGraphicFramePr>
        <p:xfrm>
          <a:off x="2342971" y="1825625"/>
          <a:ext cx="7506058" cy="4351337"/>
        </p:xfrm>
        <a:graphic>
          <a:graphicData uri="http://schemas.openxmlformats.org/drawingml/2006/table">
            <a:tbl>
              <a:tblPr/>
              <a:tblGrid>
                <a:gridCol w="3753029"/>
                <a:gridCol w="3753029"/>
              </a:tblGrid>
              <a:tr h="348107">
                <a:tc>
                  <a:txBody>
                    <a:bodyPr/>
                    <a:lstStyle/>
                    <a:p>
                      <a:r>
                        <a:rPr lang="en-US" sz="1700" dirty="0"/>
                        <a:t>Modified Solar T62 turbine</a:t>
                      </a:r>
                    </a:p>
                  </a:txBody>
                  <a:tcPr marL="87027" marR="87027" marT="43513" marB="43513" anchor="ctr">
                    <a:lnL>
                      <a:noFill/>
                    </a:lnL>
                    <a:lnR>
                      <a:noFill/>
                    </a:lnR>
                    <a:lnT>
                      <a:noFill/>
                    </a:lnT>
                    <a:lnB>
                      <a:noFill/>
                    </a:lnB>
                    <a:solidFill>
                      <a:srgbClr val="FFFFFF"/>
                    </a:solidFill>
                  </a:tcPr>
                </a:tc>
                <a:tc>
                  <a:txBody>
                    <a:bodyPr/>
                    <a:lstStyle/>
                    <a:p>
                      <a:r>
                        <a:rPr lang="en-US" sz="1700" dirty="0"/>
                        <a:t>160 </a:t>
                      </a:r>
                      <a:r>
                        <a:rPr lang="en-US" sz="1700" dirty="0" err="1"/>
                        <a:t>derated</a:t>
                      </a:r>
                      <a:r>
                        <a:rPr lang="en-US" sz="1700" dirty="0"/>
                        <a:t> to </a:t>
                      </a:r>
                      <a:r>
                        <a:rPr lang="en-US" sz="1700" u="sng" dirty="0"/>
                        <a:t>90</a:t>
                      </a:r>
                      <a:r>
                        <a:rPr lang="en-US" sz="1700" dirty="0"/>
                        <a:t> </a:t>
                      </a:r>
                      <a:r>
                        <a:rPr lang="en-US" sz="1700" dirty="0" err="1"/>
                        <a:t>hp</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Single Seat</a:t>
                      </a:r>
                    </a:p>
                  </a:txBody>
                  <a:tcPr marL="87027" marR="87027" marT="43513" marB="43513" anchor="ctr">
                    <a:lnL>
                      <a:noFill/>
                    </a:lnL>
                    <a:lnR>
                      <a:noFill/>
                    </a:lnR>
                    <a:lnT>
                      <a:noFill/>
                    </a:lnT>
                    <a:lnB>
                      <a:noFill/>
                    </a:lnB>
                    <a:solidFill>
                      <a:srgbClr val="FFFFFF"/>
                    </a:solidFill>
                  </a:tcPr>
                </a:tc>
                <a:tc>
                  <a:txBody>
                    <a:bodyPr/>
                    <a:lstStyle/>
                    <a:p>
                      <a:r>
                        <a:rPr lang="en-US" sz="1700" b="1" dirty="0"/>
                        <a:t>220 </a:t>
                      </a:r>
                      <a:r>
                        <a:rPr lang="en-US" sz="1700" b="1" dirty="0" err="1" smtClean="0"/>
                        <a:t>lbs</a:t>
                      </a:r>
                      <a:r>
                        <a:rPr lang="en-US" sz="1700" b="1" dirty="0" smtClean="0"/>
                        <a:t>, 100kgs max  </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Gross Weight</a:t>
                      </a:r>
                    </a:p>
                  </a:txBody>
                  <a:tcPr marL="87027" marR="87027" marT="43513" marB="43513" anchor="ctr">
                    <a:lnL>
                      <a:noFill/>
                    </a:lnL>
                    <a:lnR>
                      <a:noFill/>
                    </a:lnR>
                    <a:lnT>
                      <a:noFill/>
                    </a:lnT>
                    <a:lnB>
                      <a:noFill/>
                    </a:lnB>
                    <a:solidFill>
                      <a:srgbClr val="FFFFFF"/>
                    </a:solidFill>
                  </a:tcPr>
                </a:tc>
                <a:tc>
                  <a:txBody>
                    <a:bodyPr/>
                    <a:lstStyle/>
                    <a:p>
                      <a:r>
                        <a:rPr lang="en-US" sz="1700" u="sng" dirty="0"/>
                        <a:t>850</a:t>
                      </a:r>
                      <a:r>
                        <a:rPr lang="en-US" sz="1700" dirty="0"/>
                        <a:t> </a:t>
                      </a:r>
                      <a:r>
                        <a:rPr lang="en-US" sz="1700" dirty="0" err="1" smtClean="0"/>
                        <a:t>lbs</a:t>
                      </a:r>
                      <a:r>
                        <a:rPr lang="en-US" sz="1700" dirty="0" smtClean="0"/>
                        <a:t>, 386kgs</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Empty Weight</a:t>
                      </a:r>
                    </a:p>
                  </a:txBody>
                  <a:tcPr marL="87027" marR="87027" marT="43513" marB="43513" anchor="ctr">
                    <a:lnL>
                      <a:noFill/>
                    </a:lnL>
                    <a:lnR>
                      <a:noFill/>
                    </a:lnR>
                    <a:lnT>
                      <a:noFill/>
                    </a:lnT>
                    <a:lnB>
                      <a:noFill/>
                    </a:lnB>
                    <a:solidFill>
                      <a:srgbClr val="FFFFFF"/>
                    </a:solidFill>
                  </a:tcPr>
                </a:tc>
                <a:tc>
                  <a:txBody>
                    <a:bodyPr/>
                    <a:lstStyle/>
                    <a:p>
                      <a:r>
                        <a:rPr lang="en-US" sz="1700" u="sng" dirty="0"/>
                        <a:t>500</a:t>
                      </a:r>
                      <a:r>
                        <a:rPr lang="en-US" sz="1700" dirty="0"/>
                        <a:t> </a:t>
                      </a:r>
                      <a:r>
                        <a:rPr lang="en-US" sz="1700" dirty="0" err="1" smtClean="0"/>
                        <a:t>lbs</a:t>
                      </a:r>
                      <a:r>
                        <a:rPr lang="en-US" sz="1700" dirty="0" smtClean="0"/>
                        <a:t>, 227kgs</a:t>
                      </a:r>
                      <a:endParaRPr lang="en-US" sz="1700" dirty="0"/>
                    </a:p>
                  </a:txBody>
                  <a:tcPr marL="87027" marR="87027" marT="43513" marB="43513" anchor="ctr">
                    <a:lnL>
                      <a:noFill/>
                    </a:lnL>
                    <a:lnR>
                      <a:noFill/>
                    </a:lnR>
                    <a:lnT>
                      <a:noFill/>
                    </a:lnT>
                    <a:lnB>
                      <a:noFill/>
                    </a:lnB>
                    <a:solidFill>
                      <a:srgbClr val="FFFFFF"/>
                    </a:solidFill>
                  </a:tcPr>
                </a:tc>
              </a:tr>
              <a:tr h="609187">
                <a:tc>
                  <a:txBody>
                    <a:bodyPr/>
                    <a:lstStyle/>
                    <a:p>
                      <a:r>
                        <a:rPr lang="en-US" sz="1700"/>
                        <a:t>Fuel Capacity   (Note: Optional +5 only for 180lb &amp; Less pilot weight)</a:t>
                      </a:r>
                    </a:p>
                  </a:txBody>
                  <a:tcPr marL="87027" marR="87027" marT="43513" marB="43513" anchor="ctr">
                    <a:lnL>
                      <a:noFill/>
                    </a:lnL>
                    <a:lnR>
                      <a:noFill/>
                    </a:lnR>
                    <a:lnT>
                      <a:noFill/>
                    </a:lnT>
                    <a:lnB>
                      <a:noFill/>
                    </a:lnB>
                    <a:solidFill>
                      <a:srgbClr val="FFFFFF"/>
                    </a:solidFill>
                  </a:tcPr>
                </a:tc>
                <a:tc>
                  <a:txBody>
                    <a:bodyPr/>
                    <a:lstStyle/>
                    <a:p>
                      <a:r>
                        <a:rPr lang="en-US" sz="1700" dirty="0"/>
                        <a:t>21 (16 + 5 reserve) US gal</a:t>
                      </a:r>
                    </a:p>
                  </a:txBody>
                  <a:tcPr marL="87027" marR="87027" marT="43513" marB="43513" anchor="ctr">
                    <a:lnL>
                      <a:noFill/>
                    </a:lnL>
                    <a:lnR>
                      <a:noFill/>
                    </a:lnR>
                    <a:lnT>
                      <a:noFill/>
                    </a:lnT>
                    <a:lnB>
                      <a:noFill/>
                    </a:lnB>
                    <a:solidFill>
                      <a:srgbClr val="FFFFFF"/>
                    </a:solidFill>
                  </a:tcPr>
                </a:tc>
              </a:tr>
              <a:tr h="348107">
                <a:tc>
                  <a:txBody>
                    <a:bodyPr/>
                    <a:lstStyle/>
                    <a:p>
                      <a:r>
                        <a:rPr lang="en-US" sz="1700"/>
                        <a:t>Range with reserve</a:t>
                      </a:r>
                    </a:p>
                  </a:txBody>
                  <a:tcPr marL="87027" marR="87027" marT="43513" marB="43513" anchor="ctr">
                    <a:lnL>
                      <a:noFill/>
                    </a:lnL>
                    <a:lnR>
                      <a:noFill/>
                    </a:lnR>
                    <a:lnT>
                      <a:noFill/>
                    </a:lnT>
                    <a:lnB>
                      <a:noFill/>
                    </a:lnB>
                    <a:solidFill>
                      <a:srgbClr val="FFFFFF"/>
                    </a:solidFill>
                  </a:tcPr>
                </a:tc>
                <a:tc>
                  <a:txBody>
                    <a:bodyPr/>
                    <a:lstStyle/>
                    <a:p>
                      <a:r>
                        <a:rPr lang="en-US" sz="1700" u="sng" dirty="0"/>
                        <a:t>160</a:t>
                      </a:r>
                      <a:r>
                        <a:rPr lang="en-US" sz="1700" dirty="0"/>
                        <a:t> </a:t>
                      </a:r>
                      <a:r>
                        <a:rPr lang="en-US" sz="1700" dirty="0" smtClean="0"/>
                        <a:t>miles, 256km</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Rate of Climb</a:t>
                      </a:r>
                    </a:p>
                  </a:txBody>
                  <a:tcPr marL="87027" marR="87027" marT="43513" marB="43513" anchor="ctr">
                    <a:lnL>
                      <a:noFill/>
                    </a:lnL>
                    <a:lnR>
                      <a:noFill/>
                    </a:lnR>
                    <a:lnT>
                      <a:noFill/>
                    </a:lnT>
                    <a:lnB>
                      <a:noFill/>
                    </a:lnB>
                    <a:solidFill>
                      <a:srgbClr val="FFFFFF"/>
                    </a:solidFill>
                  </a:tcPr>
                </a:tc>
                <a:tc>
                  <a:txBody>
                    <a:bodyPr/>
                    <a:lstStyle/>
                    <a:p>
                      <a:r>
                        <a:rPr lang="en-US" sz="1700" dirty="0"/>
                        <a:t>900 </a:t>
                      </a:r>
                      <a:r>
                        <a:rPr lang="en-US" sz="1700" dirty="0" smtClean="0"/>
                        <a:t>fpm, 270mpm</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Hover IGE</a:t>
                      </a:r>
                    </a:p>
                  </a:txBody>
                  <a:tcPr marL="87027" marR="87027" marT="43513" marB="43513" anchor="ctr">
                    <a:lnL>
                      <a:noFill/>
                    </a:lnL>
                    <a:lnR>
                      <a:noFill/>
                    </a:lnR>
                    <a:lnT>
                      <a:noFill/>
                    </a:lnT>
                    <a:lnB>
                      <a:noFill/>
                    </a:lnB>
                    <a:solidFill>
                      <a:srgbClr val="FFFFFF"/>
                    </a:solidFill>
                  </a:tcPr>
                </a:tc>
                <a:tc>
                  <a:txBody>
                    <a:bodyPr/>
                    <a:lstStyle/>
                    <a:p>
                      <a:r>
                        <a:rPr lang="en-US" sz="1700" dirty="0"/>
                        <a:t>9,500 </a:t>
                      </a:r>
                      <a:r>
                        <a:rPr lang="en-US" sz="1700" dirty="0" err="1" smtClean="0"/>
                        <a:t>ft</a:t>
                      </a:r>
                      <a:r>
                        <a:rPr lang="en-US" sz="1700" dirty="0" smtClean="0"/>
                        <a:t>,</a:t>
                      </a:r>
                      <a:r>
                        <a:rPr lang="en-US" sz="1700" baseline="0" dirty="0" smtClean="0"/>
                        <a:t> 2800m</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Service ceiling</a:t>
                      </a:r>
                    </a:p>
                  </a:txBody>
                  <a:tcPr marL="87027" marR="87027" marT="43513" marB="43513" anchor="ctr">
                    <a:lnL>
                      <a:noFill/>
                    </a:lnL>
                    <a:lnR>
                      <a:noFill/>
                    </a:lnR>
                    <a:lnT>
                      <a:noFill/>
                    </a:lnT>
                    <a:lnB>
                      <a:noFill/>
                    </a:lnB>
                    <a:solidFill>
                      <a:srgbClr val="FFFFFF"/>
                    </a:solidFill>
                  </a:tcPr>
                </a:tc>
                <a:tc>
                  <a:txBody>
                    <a:bodyPr/>
                    <a:lstStyle/>
                    <a:p>
                      <a:r>
                        <a:rPr lang="en-US" sz="1700" u="sng" dirty="0"/>
                        <a:t>11,000</a:t>
                      </a:r>
                      <a:r>
                        <a:rPr lang="en-US" sz="1700" dirty="0"/>
                        <a:t> </a:t>
                      </a:r>
                      <a:r>
                        <a:rPr lang="en-US" sz="1700" dirty="0" err="1" smtClean="0"/>
                        <a:t>ft</a:t>
                      </a:r>
                      <a:r>
                        <a:rPr lang="en-US" sz="1700" dirty="0" smtClean="0"/>
                        <a:t>, 3300m</a:t>
                      </a:r>
                      <a:endParaRPr lang="en-US" sz="1700" dirty="0"/>
                    </a:p>
                  </a:txBody>
                  <a:tcPr marL="87027" marR="87027" marT="43513" marB="43513" anchor="ctr">
                    <a:lnL>
                      <a:noFill/>
                    </a:lnL>
                    <a:lnR>
                      <a:noFill/>
                    </a:lnR>
                    <a:lnT>
                      <a:noFill/>
                    </a:lnT>
                    <a:lnB>
                      <a:noFill/>
                    </a:lnB>
                    <a:solidFill>
                      <a:srgbClr val="FFFFFF"/>
                    </a:solidFill>
                  </a:tcPr>
                </a:tc>
              </a:tr>
              <a:tr h="348107">
                <a:tc>
                  <a:txBody>
                    <a:bodyPr/>
                    <a:lstStyle/>
                    <a:p>
                      <a:r>
                        <a:rPr lang="en-US" sz="1700"/>
                        <a:t>Normal cruise with doors</a:t>
                      </a:r>
                    </a:p>
                  </a:txBody>
                  <a:tcPr marL="87027" marR="87027" marT="43513" marB="43513" anchor="ctr">
                    <a:lnL>
                      <a:noFill/>
                    </a:lnL>
                    <a:lnR>
                      <a:noFill/>
                    </a:lnR>
                    <a:lnT>
                      <a:noFill/>
                    </a:lnT>
                    <a:lnB>
                      <a:noFill/>
                    </a:lnB>
                    <a:solidFill>
                      <a:srgbClr val="FFFFFF"/>
                    </a:solidFill>
                  </a:tcPr>
                </a:tc>
                <a:tc>
                  <a:txBody>
                    <a:bodyPr/>
                    <a:lstStyle/>
                    <a:p>
                      <a:r>
                        <a:rPr lang="en-US" sz="1700" dirty="0"/>
                        <a:t>95  </a:t>
                      </a:r>
                      <a:r>
                        <a:rPr lang="en-US" sz="1700" dirty="0" smtClean="0"/>
                        <a:t>mph,</a:t>
                      </a:r>
                      <a:r>
                        <a:rPr lang="en-US" sz="1700" baseline="0" dirty="0" smtClean="0"/>
                        <a:t> 150km/</a:t>
                      </a:r>
                      <a:r>
                        <a:rPr lang="en-US" sz="1700" baseline="0" dirty="0" err="1" smtClean="0"/>
                        <a:t>hr</a:t>
                      </a:r>
                      <a:endParaRPr lang="en-US" sz="1700" dirty="0"/>
                    </a:p>
                  </a:txBody>
                  <a:tcPr marL="87027" marR="87027" marT="43513" marB="43513" anchor="ctr">
                    <a:lnL>
                      <a:noFill/>
                    </a:lnL>
                    <a:lnR>
                      <a:noFill/>
                    </a:lnR>
                    <a:lnT>
                      <a:noFill/>
                    </a:lnT>
                    <a:lnB>
                      <a:noFill/>
                    </a:lnB>
                    <a:solidFill>
                      <a:srgbClr val="FFFFFF"/>
                    </a:solidFill>
                  </a:tcPr>
                </a:tc>
              </a:tr>
              <a:tr h="609187">
                <a:tc>
                  <a:txBody>
                    <a:bodyPr/>
                    <a:lstStyle/>
                    <a:p>
                      <a:r>
                        <a:rPr lang="en-US" sz="1700" dirty="0"/>
                        <a:t>Max airspeed at sea level @ standard conditions</a:t>
                      </a:r>
                    </a:p>
                  </a:txBody>
                  <a:tcPr marL="87027" marR="87027" marT="43513" marB="43513" anchor="ctr">
                    <a:lnL>
                      <a:noFill/>
                    </a:lnL>
                    <a:lnR>
                      <a:noFill/>
                    </a:lnR>
                    <a:lnT>
                      <a:noFill/>
                    </a:lnT>
                    <a:lnB>
                      <a:noFill/>
                    </a:lnB>
                    <a:solidFill>
                      <a:srgbClr val="FFFFFF"/>
                    </a:solidFill>
                  </a:tcPr>
                </a:tc>
                <a:tc>
                  <a:txBody>
                    <a:bodyPr/>
                    <a:lstStyle/>
                    <a:p>
                      <a:r>
                        <a:rPr lang="en-US" sz="1700" dirty="0"/>
                        <a:t>110 </a:t>
                      </a:r>
                      <a:r>
                        <a:rPr lang="en-US" sz="1700" dirty="0" smtClean="0"/>
                        <a:t>mph, 176km/</a:t>
                      </a:r>
                      <a:r>
                        <a:rPr lang="en-US" sz="1700" dirty="0" err="1" smtClean="0"/>
                        <a:t>hr</a:t>
                      </a:r>
                      <a:endParaRPr lang="en-US" sz="1700" dirty="0"/>
                    </a:p>
                  </a:txBody>
                  <a:tcPr marL="87027" marR="87027" marT="43513" marB="43513"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449462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性能與特</a:t>
            </a:r>
            <a:r>
              <a:rPr lang="zh-TW" altLang="en-US" dirty="0"/>
              <a:t>色</a:t>
            </a:r>
          </a:p>
        </p:txBody>
      </p:sp>
      <p:sp>
        <p:nvSpPr>
          <p:cNvPr id="4" name="Rectangle 1"/>
          <p:cNvSpPr>
            <a:spLocks noGrp="1" noChangeArrowheads="1"/>
          </p:cNvSpPr>
          <p:nvPr>
            <p:ph idx="1"/>
          </p:nvPr>
        </p:nvSpPr>
        <p:spPr bwMode="auto">
          <a:xfrm>
            <a:off x="838200" y="1812034"/>
            <a:ext cx="10515600"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63500"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CC0000"/>
                </a:solidFill>
                <a:effectLst/>
                <a:latin typeface="Times New Roman" panose="02020603050405020304" pitchFamily="18" charset="0"/>
                <a:cs typeface="Times New Roman" panose="02020603050405020304" pitchFamily="18" charset="0"/>
              </a:rPr>
              <a:t>PERFORMANCE:</a:t>
            </a:r>
            <a:r>
              <a:rPr kumimoji="0" lang="zh-TW" altLang="zh-TW" sz="1800" b="0" i="0" u="none" strike="noStrike" cap="none" normalizeH="0" baseline="0" dirty="0" smtClean="0">
                <a:ln>
                  <a:noFill/>
                </a:ln>
                <a:solidFill>
                  <a:srgbClr val="990000"/>
                </a:solidFill>
                <a:effectLst/>
                <a:latin typeface="Times New Roman" panose="02020603050405020304" pitchFamily="18" charset="0"/>
                <a:cs typeface="Times New Roman" panose="02020603050405020304" pitchFamily="18" charset="0"/>
              </a:rPr>
              <a:t>( Speed &amp; Altitude )</a:t>
            </a:r>
            <a:endPar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63500" algn="ctr"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chemeClr val="tx1"/>
                </a:solidFill>
                <a:effectLst/>
              </a:rPr>
              <a:t>The HELICYCLE  in it's normal configuration is designed to cruise along side the industry standard R-22. Landings and take offs at above 9000 ft. are possible because of a 7.5/1 power to weight ratio. The same as the Hughes 500.</a:t>
            </a:r>
            <a:endParaRPr kumimoji="0" lang="en-US" altLang="zh-TW" sz="1800" b="0" i="0" u="none" strike="noStrike" cap="none" normalizeH="0" baseline="0" dirty="0" smtClean="0">
              <a:ln>
                <a:noFill/>
              </a:ln>
              <a:solidFill>
                <a:schemeClr val="tx1"/>
              </a:solidFill>
              <a:effectLst/>
            </a:endParaRPr>
          </a:p>
          <a:p>
            <a:pPr marL="0" marR="0" lvl="0" indent="63500" algn="ctr"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838200" y="3064719"/>
            <a:ext cx="105156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63500"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CC0000"/>
                </a:solidFill>
                <a:effectLst/>
                <a:latin typeface="Times New Roman" panose="02020603050405020304" pitchFamily="18" charset="0"/>
                <a:cs typeface="Times New Roman" panose="02020603050405020304" pitchFamily="18" charset="0"/>
              </a:rPr>
              <a:t>FLIGHT STABILITY: </a:t>
            </a:r>
            <a:r>
              <a:rPr kumimoji="0" lang="zh-TW" altLang="zh-TW" sz="1800" b="0" i="0" u="none" strike="noStrike" cap="none" normalizeH="0" baseline="0" dirty="0" smtClean="0">
                <a:ln>
                  <a:noFill/>
                </a:ln>
                <a:solidFill>
                  <a:srgbClr val="990000"/>
                </a:solidFill>
                <a:effectLst/>
                <a:latin typeface="Times New Roman" panose="02020603050405020304" pitchFamily="18" charset="0"/>
                <a:cs typeface="Times New Roman" panose="02020603050405020304" pitchFamily="18" charset="0"/>
              </a:rPr>
              <a:t>( Wind &amp; Gust )</a:t>
            </a:r>
            <a:endPar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63500" algn="ctr"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Aircraft stability is always challenged by adverse weather conditions. It is normally assumed that lighter aircraft will be further affected. The HELICYCLE  at one half the weight of the R-22 is capable of being operated in the same weather conditions as the R-22, with no appreciable increase in pilot work load over that of the R-22.</a:t>
            </a: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838200" y="4272677"/>
            <a:ext cx="10515600"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63500"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CC0000"/>
                </a:solidFill>
                <a:effectLst/>
                <a:latin typeface="Times New Roman" panose="02020603050405020304" pitchFamily="18" charset="0"/>
                <a:cs typeface="Times New Roman" panose="02020603050405020304" pitchFamily="18" charset="0"/>
              </a:rPr>
              <a:t>HANDLING QUALITIES</a:t>
            </a:r>
            <a:endPar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6350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HELICYCLE  has numerous design features which improve it's handling qualities. These include:</a:t>
            </a:r>
            <a:endParaRPr kumimoji="0" lang="zh-TW" altLang="zh-TW"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fully harmonized rotor.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modulated collective system.</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Very low 2-per-rev vibration level due to elastomeric thrust bearings.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Generous flapping angle for low "G" and slope landing conditions.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Control friction devices.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Electronic throttle control.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0620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r>
              <a:rPr lang="zh-TW" altLang="zh-TW" sz="4000" dirty="0">
                <a:solidFill>
                  <a:srgbClr val="CC0000"/>
                </a:solidFill>
                <a:latin typeface="Times New Roman" panose="02020603050405020304" pitchFamily="18" charset="0"/>
                <a:cs typeface="Times New Roman" panose="02020603050405020304" pitchFamily="18" charset="0"/>
              </a:rPr>
              <a:t>COST OF OPERATION :</a:t>
            </a:r>
            <a:r>
              <a:rPr lang="zh-TW" altLang="zh-TW" sz="4000" dirty="0">
                <a:solidFill>
                  <a:srgbClr val="990000"/>
                </a:solidFill>
                <a:latin typeface="Times New Roman" panose="02020603050405020304" pitchFamily="18" charset="0"/>
                <a:cs typeface="Times New Roman" panose="02020603050405020304" pitchFamily="18" charset="0"/>
              </a:rPr>
              <a:t> (In cost per air mile</a:t>
            </a:r>
            <a:r>
              <a:rPr lang="zh-TW" altLang="zh-TW" sz="4000" dirty="0" smtClean="0">
                <a:solidFill>
                  <a:srgbClr val="990000"/>
                </a:solidFill>
                <a:latin typeface="Times New Roman" panose="02020603050405020304" pitchFamily="18" charset="0"/>
                <a:cs typeface="Times New Roman" panose="02020603050405020304" pitchFamily="18" charset="0"/>
              </a:rPr>
              <a:t>)</a:t>
            </a:r>
            <a:endParaRPr lang="zh-TW" altLang="en-US" sz="4000" dirty="0"/>
          </a:p>
        </p:txBody>
      </p:sp>
      <p:sp>
        <p:nvSpPr>
          <p:cNvPr id="10" name="Rectangle 2"/>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CC0000"/>
                </a:solidFill>
                <a:effectLst/>
                <a:latin typeface="Times New Roman" panose="02020603050405020304" pitchFamily="18" charset="0"/>
                <a:cs typeface="Times New Roman" panose="02020603050405020304" pitchFamily="18" charset="0"/>
              </a:rPr>
              <a:t>COST OF OPERATION :</a:t>
            </a:r>
            <a:r>
              <a:rPr kumimoji="0" lang="zh-TW" altLang="zh-TW" sz="1800" b="0" i="0" u="none" strike="noStrike" cap="none" normalizeH="0" baseline="0" dirty="0" smtClean="0">
                <a:ln>
                  <a:noFill/>
                </a:ln>
                <a:solidFill>
                  <a:srgbClr val="990000"/>
                </a:solidFill>
                <a:effectLst/>
                <a:latin typeface="Times New Roman" panose="02020603050405020304" pitchFamily="18" charset="0"/>
                <a:cs typeface="Times New Roman" panose="02020603050405020304" pitchFamily="18" charset="0"/>
              </a:rPr>
              <a:t> (In cost per air mile)</a:t>
            </a:r>
            <a:endPar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zh-TW" altLang="zh-TW"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zh-TW" altLang="zh-TW"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14" name="內容版面配置區 13"/>
          <p:cNvSpPr>
            <a:spLocks noGrp="1"/>
          </p:cNvSpPr>
          <p:nvPr>
            <p:ph idx="1"/>
          </p:nvPr>
        </p:nvSpPr>
        <p:spPr>
          <a:xfrm>
            <a:off x="838200" y="1420596"/>
            <a:ext cx="10923373" cy="4331687"/>
          </a:xfrm>
        </p:spPr>
        <p:txBody>
          <a:bodyPr/>
          <a:lstStyle/>
          <a:p>
            <a:r>
              <a:rPr lang="en-US" altLang="zh-TW" dirty="0" smtClean="0"/>
              <a:t>Direct Operation Cost: 		</a:t>
            </a:r>
            <a:r>
              <a:rPr lang="en-US" altLang="zh-TW" sz="1800" dirty="0" smtClean="0"/>
              <a:t>Fuel-Jet8 		US$ 0.11</a:t>
            </a:r>
          </a:p>
          <a:p>
            <a:r>
              <a:rPr lang="en-US" altLang="zh-TW" dirty="0"/>
              <a:t>Indirect </a:t>
            </a:r>
            <a:r>
              <a:rPr lang="en-US" altLang="zh-TW" dirty="0" smtClean="0"/>
              <a:t>Operating </a:t>
            </a:r>
            <a:r>
              <a:rPr lang="en-US" altLang="zh-TW" dirty="0"/>
              <a:t>C</a:t>
            </a:r>
            <a:r>
              <a:rPr lang="en-US" altLang="zh-TW" dirty="0" smtClean="0"/>
              <a:t>osts:</a:t>
            </a:r>
          </a:p>
          <a:p>
            <a:pPr lvl="1"/>
            <a:endParaRPr lang="zh-TW" altLang="en-US" dirty="0"/>
          </a:p>
        </p:txBody>
      </p:sp>
      <p:graphicFrame>
        <p:nvGraphicFramePr>
          <p:cNvPr id="15" name="表格 14"/>
          <p:cNvGraphicFramePr>
            <a:graphicFrameLocks noGrp="1"/>
          </p:cNvGraphicFramePr>
          <p:nvPr>
            <p:extLst>
              <p:ext uri="{D42A27DB-BD31-4B8C-83A1-F6EECF244321}">
                <p14:modId xmlns:p14="http://schemas.microsoft.com/office/powerpoint/2010/main" val="1265228665"/>
              </p:ext>
            </p:extLst>
          </p:nvPr>
        </p:nvGraphicFramePr>
        <p:xfrm>
          <a:off x="5404023" y="1979789"/>
          <a:ext cx="6647934" cy="1828800"/>
        </p:xfrm>
        <a:graphic>
          <a:graphicData uri="http://schemas.openxmlformats.org/drawingml/2006/table">
            <a:tbl>
              <a:tblPr/>
              <a:tblGrid>
                <a:gridCol w="4736756"/>
                <a:gridCol w="1911178"/>
              </a:tblGrid>
              <a:tr h="0">
                <a:tc>
                  <a:txBody>
                    <a:bodyPr/>
                    <a:lstStyle/>
                    <a:p>
                      <a:r>
                        <a:rPr lang="en-US" dirty="0"/>
                        <a:t>Routine maintenance at 100 hour intervals</a:t>
                      </a:r>
                    </a:p>
                  </a:txBody>
                  <a:tcPr anchor="ctr">
                    <a:lnL>
                      <a:noFill/>
                    </a:lnL>
                    <a:lnR>
                      <a:noFill/>
                    </a:lnR>
                    <a:lnT>
                      <a:noFill/>
                    </a:lnT>
                    <a:lnB>
                      <a:noFill/>
                    </a:lnB>
                    <a:solidFill>
                      <a:srgbClr val="FFFFFF"/>
                    </a:solidFill>
                  </a:tcPr>
                </a:tc>
                <a:tc>
                  <a:txBody>
                    <a:bodyPr/>
                    <a:lstStyle/>
                    <a:p>
                      <a:r>
                        <a:rPr lang="en-US" altLang="zh-TW" dirty="0" smtClean="0"/>
                        <a:t>$0.03</a:t>
                      </a:r>
                      <a:endParaRPr lang="en-US" altLang="zh-TW" dirty="0"/>
                    </a:p>
                  </a:txBody>
                  <a:tcPr anchor="ctr">
                    <a:lnL>
                      <a:noFill/>
                    </a:lnL>
                    <a:lnR>
                      <a:noFill/>
                    </a:lnR>
                    <a:lnT>
                      <a:noFill/>
                    </a:lnT>
                    <a:lnB>
                      <a:noFill/>
                    </a:lnB>
                    <a:solidFill>
                      <a:srgbClr val="FFFFFF"/>
                    </a:solidFill>
                  </a:tcPr>
                </a:tc>
              </a:tr>
              <a:tr h="0">
                <a:tc>
                  <a:txBody>
                    <a:bodyPr/>
                    <a:lstStyle/>
                    <a:p>
                      <a:r>
                        <a:rPr lang="en-US"/>
                        <a:t>Engine maintenance at 250 hour intervals</a:t>
                      </a:r>
                    </a:p>
                  </a:txBody>
                  <a:tcPr anchor="ctr">
                    <a:lnL>
                      <a:noFill/>
                    </a:lnL>
                    <a:lnR>
                      <a:noFill/>
                    </a:lnR>
                    <a:lnT>
                      <a:noFill/>
                    </a:lnT>
                    <a:lnB>
                      <a:noFill/>
                    </a:lnB>
                    <a:solidFill>
                      <a:srgbClr val="FFFFFF"/>
                    </a:solidFill>
                  </a:tcPr>
                </a:tc>
                <a:tc>
                  <a:txBody>
                    <a:bodyPr/>
                    <a:lstStyle/>
                    <a:p>
                      <a:r>
                        <a:rPr lang="en-US" altLang="zh-TW" dirty="0" smtClean="0"/>
                        <a:t>$0.03</a:t>
                      </a:r>
                      <a:endParaRPr lang="en-US" altLang="zh-TW" dirty="0"/>
                    </a:p>
                  </a:txBody>
                  <a:tcPr anchor="ctr">
                    <a:lnL>
                      <a:noFill/>
                    </a:lnL>
                    <a:lnR>
                      <a:noFill/>
                    </a:lnR>
                    <a:lnT>
                      <a:noFill/>
                    </a:lnT>
                    <a:lnB>
                      <a:noFill/>
                    </a:lnB>
                    <a:solidFill>
                      <a:srgbClr val="FFFFFF"/>
                    </a:solidFill>
                  </a:tcPr>
                </a:tc>
              </a:tr>
              <a:tr h="0">
                <a:tc>
                  <a:txBody>
                    <a:bodyPr/>
                    <a:lstStyle/>
                    <a:p>
                      <a:r>
                        <a:rPr lang="en-US"/>
                        <a:t>Engine replacement </a:t>
                      </a:r>
                    </a:p>
                  </a:txBody>
                  <a:tcPr anchor="ctr">
                    <a:lnL>
                      <a:noFill/>
                    </a:lnL>
                    <a:lnR>
                      <a:noFill/>
                    </a:lnR>
                    <a:lnT>
                      <a:noFill/>
                    </a:lnT>
                    <a:lnB>
                      <a:noFill/>
                    </a:lnB>
                    <a:solidFill>
                      <a:srgbClr val="FFFFFF"/>
                    </a:solidFill>
                  </a:tcPr>
                </a:tc>
                <a:tc>
                  <a:txBody>
                    <a:bodyPr/>
                    <a:lstStyle/>
                    <a:p>
                      <a:r>
                        <a:rPr lang="en-US" altLang="zh-TW" dirty="0" smtClean="0"/>
                        <a:t>$0.11</a:t>
                      </a:r>
                      <a:endParaRPr lang="en-US" altLang="zh-TW" dirty="0"/>
                    </a:p>
                  </a:txBody>
                  <a:tcPr anchor="ctr">
                    <a:lnL>
                      <a:noFill/>
                    </a:lnL>
                    <a:lnR>
                      <a:noFill/>
                    </a:lnR>
                    <a:lnT>
                      <a:noFill/>
                    </a:lnT>
                    <a:lnB>
                      <a:noFill/>
                    </a:lnB>
                    <a:solidFill>
                      <a:srgbClr val="FFFFFF"/>
                    </a:solidFill>
                  </a:tcPr>
                </a:tc>
              </a:tr>
              <a:tr h="0">
                <a:tc>
                  <a:txBody>
                    <a:bodyPr/>
                    <a:lstStyle/>
                    <a:p>
                      <a:r>
                        <a:rPr lang="en-US"/>
                        <a:t>Airframe retirement time parts reserve fund</a:t>
                      </a:r>
                    </a:p>
                  </a:txBody>
                  <a:tcPr anchor="ctr">
                    <a:lnL>
                      <a:noFill/>
                    </a:lnL>
                    <a:lnR>
                      <a:noFill/>
                    </a:lnR>
                    <a:lnT>
                      <a:noFill/>
                    </a:lnT>
                    <a:lnB>
                      <a:noFill/>
                    </a:lnB>
                    <a:solidFill>
                      <a:srgbClr val="FFFFFF"/>
                    </a:solidFill>
                  </a:tcPr>
                </a:tc>
                <a:tc>
                  <a:txBody>
                    <a:bodyPr/>
                    <a:lstStyle/>
                    <a:p>
                      <a:r>
                        <a:rPr lang="en-US" altLang="zh-TW" dirty="0" smtClean="0"/>
                        <a:t>$0.09</a:t>
                      </a:r>
                      <a:endParaRPr lang="en-US" altLang="zh-TW" dirty="0"/>
                    </a:p>
                  </a:txBody>
                  <a:tcPr anchor="ctr">
                    <a:lnL>
                      <a:noFill/>
                    </a:lnL>
                    <a:lnR>
                      <a:noFill/>
                    </a:lnR>
                    <a:lnT>
                      <a:noFill/>
                    </a:lnT>
                    <a:lnB>
                      <a:noFill/>
                    </a:lnB>
                    <a:solidFill>
                      <a:srgbClr val="FFFFFF"/>
                    </a:solidFill>
                  </a:tcPr>
                </a:tc>
              </a:tr>
              <a:tr h="0">
                <a:tc>
                  <a:txBody>
                    <a:bodyPr/>
                    <a:lstStyle/>
                    <a:p>
                      <a:r>
                        <a:rPr lang="en-US" dirty="0" smtClean="0"/>
                        <a:t>Total</a:t>
                      </a:r>
                      <a:endParaRPr lang="en-US" dirty="0"/>
                    </a:p>
                  </a:txBody>
                  <a:tcPr anchor="ctr">
                    <a:lnL>
                      <a:noFill/>
                    </a:lnL>
                    <a:lnR>
                      <a:noFill/>
                    </a:lnR>
                    <a:lnT>
                      <a:noFill/>
                    </a:lnT>
                    <a:lnB>
                      <a:noFill/>
                    </a:lnB>
                    <a:solidFill>
                      <a:srgbClr val="FFFFFF"/>
                    </a:solidFill>
                  </a:tcPr>
                </a:tc>
                <a:tc>
                  <a:txBody>
                    <a:bodyPr/>
                    <a:lstStyle/>
                    <a:p>
                      <a:r>
                        <a:rPr lang="en-US" dirty="0" smtClean="0"/>
                        <a:t>$0.37</a:t>
                      </a:r>
                      <a:r>
                        <a:rPr lang="en-US" dirty="0"/>
                        <a:t> per mile</a:t>
                      </a:r>
                    </a:p>
                  </a:txBody>
                  <a:tcPr anchor="ctr">
                    <a:lnL>
                      <a:noFill/>
                    </a:lnL>
                    <a:lnR>
                      <a:noFill/>
                    </a:lnR>
                    <a:lnT>
                      <a:noFill/>
                    </a:lnT>
                    <a:lnB>
                      <a:noFill/>
                    </a:lnB>
                    <a:solidFill>
                      <a:srgbClr val="FFFFFF"/>
                    </a:solidFill>
                  </a:tcPr>
                </a:tc>
              </a:tr>
            </a:tbl>
          </a:graphicData>
        </a:graphic>
      </p:graphicFrame>
      <p:sp>
        <p:nvSpPr>
          <p:cNvPr id="16" name="矩形 15"/>
          <p:cNvSpPr/>
          <p:nvPr/>
        </p:nvSpPr>
        <p:spPr>
          <a:xfrm>
            <a:off x="644611" y="3858552"/>
            <a:ext cx="11116962"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indent="63500" eaLnBrk="0" fontAlgn="base" hangingPunct="0">
              <a:spcBef>
                <a:spcPct val="0"/>
              </a:spcBef>
              <a:spcAft>
                <a:spcPct val="0"/>
              </a:spcAft>
            </a:pPr>
            <a:r>
              <a:rPr lang="zh-TW" altLang="zh-TW" sz="1600" dirty="0"/>
              <a:t>1 air mile = 1 1/2 road miles on average. It's easy to see that the per mile cost of the HELICYCLE  is less than that of a pick-up truck. This cost estimate assumes a new engine every 750 hours and a 1500 hour complete airframe overhaul. This schedule keeps the ship in constant new condition.  A 45 minute commute is equivalent on average to a 15-17 minute flight considering no traffic and no stop lights for the helicopter. This is a time savings of over two days per month!</a:t>
            </a:r>
            <a:endParaRPr lang="zh-TW" altLang="zh-TW" sz="16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TW" altLang="zh-TW" sz="1600" dirty="0">
                <a:latin typeface="Times New Roman" panose="02020603050405020304" pitchFamily="18" charset="0"/>
                <a:cs typeface="Times New Roman" panose="02020603050405020304" pitchFamily="18" charset="0"/>
              </a:rPr>
              <a:t>LOW ROUTINE MAINTENANCE: (100 hour intervals)</a:t>
            </a:r>
          </a:p>
          <a:p>
            <a:pPr lvl="0" eaLnBrk="0" fontAlgn="base" hangingPunct="0">
              <a:spcBef>
                <a:spcPct val="0"/>
              </a:spcBef>
              <a:spcAft>
                <a:spcPct val="0"/>
              </a:spcAft>
            </a:pPr>
            <a:r>
              <a:rPr lang="zh-TW" altLang="zh-TW" sz="1600" dirty="0"/>
              <a:t>It is well known that the R-22 needs very little mechanical attention at 100 hour intervals. This is largely operation with the HELICYCLE  and 30+ years of helicopter design experience, we feel confident that the HELICYCLE  components will stand up equally as well. There are some differences. The R-22 utilizes mostly sealed bearings, so little greasing is necessary. To aid in controlling costs, the HELICYCLE  compromises in this area with a 50/50 approach. There are 12 grease zerks and 2 sliders that do need a minute or two of attention now then, the rest of the bearings are sealed. </a:t>
            </a:r>
          </a:p>
        </p:txBody>
      </p:sp>
    </p:spTree>
    <p:extLst>
      <p:ext uri="{BB962C8B-B14F-4D97-AF65-F5344CB8AC3E}">
        <p14:creationId xmlns:p14="http://schemas.microsoft.com/office/powerpoint/2010/main" val="3778795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13125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Auto-Pilot Management---</a:t>
            </a:r>
            <a:r>
              <a:rPr lang="en-US" altLang="zh-TW" b="1" dirty="0"/>
              <a:t>Triple Redundant</a:t>
            </a:r>
            <a:endParaRPr lang="zh-TW" altLang="en-US" dirty="0"/>
          </a:p>
        </p:txBody>
      </p:sp>
      <p:sp>
        <p:nvSpPr>
          <p:cNvPr id="3" name="內容版面配置區 2"/>
          <p:cNvSpPr>
            <a:spLocks noGrp="1"/>
          </p:cNvSpPr>
          <p:nvPr>
            <p:ph idx="1"/>
          </p:nvPr>
        </p:nvSpPr>
        <p:spPr/>
        <p:txBody>
          <a:bodyPr>
            <a:normAutofit fontScale="55000" lnSpcReduction="20000"/>
          </a:bodyPr>
          <a:lstStyle/>
          <a:p>
            <a:pPr marL="457200" lvl="1" indent="0">
              <a:buNone/>
            </a:pPr>
            <a:r>
              <a:rPr lang="en-US" altLang="zh-TW" sz="5800" dirty="0"/>
              <a:t>Three complete autopilots, </a:t>
            </a:r>
            <a:r>
              <a:rPr lang="en-US" altLang="zh-TW" sz="5800" dirty="0" smtClean="0"/>
              <a:t>advanced voting </a:t>
            </a:r>
            <a:r>
              <a:rPr lang="en-US" altLang="zh-TW" sz="5800" dirty="0"/>
              <a:t>logic, carrier phase </a:t>
            </a:r>
            <a:r>
              <a:rPr lang="en-US" altLang="zh-TW" sz="5800" dirty="0" smtClean="0"/>
              <a:t>GPS, for helicopters </a:t>
            </a:r>
            <a:r>
              <a:rPr lang="en-US" altLang="zh-TW" sz="5800" dirty="0"/>
              <a:t>and </a:t>
            </a:r>
            <a:r>
              <a:rPr lang="en-US" altLang="zh-TW" sz="5800" dirty="0" smtClean="0"/>
              <a:t>Multi-Rotors.</a:t>
            </a:r>
          </a:p>
          <a:p>
            <a:endParaRPr lang="en-US" altLang="zh-TW" dirty="0"/>
          </a:p>
          <a:p>
            <a:endParaRPr lang="en-US" altLang="zh-TW" dirty="0" smtClean="0"/>
          </a:p>
          <a:p>
            <a:r>
              <a:rPr lang="en-US" altLang="zh-TW" sz="3300" dirty="0" smtClean="0"/>
              <a:t>Triple </a:t>
            </a:r>
            <a:r>
              <a:rPr lang="en-US" altLang="zh-TW" sz="3300" dirty="0"/>
              <a:t>redundancy (3X) gives autopilot technology the reliability necessary to safely carry out sensitive flight missions and transport valuable payloads. A triple redundant arrangement is comprised of three similar software and hardware systems. If any one of the three systems fails, the remaining two take over, offering a double redundancy arrangement. If one of the other two systems should fail, the third takes over. An additional mechanism is also included to oversee these three systems. Triple redundant systems are highly tolerant of autopilot hardware failures.</a:t>
            </a:r>
          </a:p>
          <a:p>
            <a:r>
              <a:rPr lang="en-US" altLang="zh-TW" sz="3300" dirty="0"/>
              <a:t>Triple redundant autopilots are not new. Military aircrafts such as the RAF’s Trident fleet, used a triple redundant </a:t>
            </a:r>
            <a:r>
              <a:rPr lang="en-US" altLang="zh-TW" sz="3300" dirty="0" err="1"/>
              <a:t>autoland</a:t>
            </a:r>
            <a:r>
              <a:rPr lang="en-US" altLang="zh-TW" sz="3300" dirty="0"/>
              <a:t> system in the early 1960’s. Ten years later, the </a:t>
            </a:r>
            <a:r>
              <a:rPr lang="en-US" altLang="zh-TW" sz="3300" dirty="0" err="1"/>
              <a:t>Aérospatiale</a:t>
            </a:r>
            <a:r>
              <a:rPr lang="en-US" altLang="zh-TW" sz="3300" dirty="0"/>
              <a:t>-BAC Concorde took advantage of 3X technology in its flight control system. Presently, triple redundancy is used in several manned military and commercial aircrafts.</a:t>
            </a:r>
          </a:p>
          <a:p>
            <a:r>
              <a:rPr lang="en-US" altLang="zh-TW" sz="3300" dirty="0"/>
              <a:t>Although triple redundant technology is established within the aviation industry, triple redundant autopilots are a relatively new addition to unmanned aerial vehicles (UAVs). </a:t>
            </a:r>
            <a:r>
              <a:rPr lang="en-US" altLang="zh-TW" sz="3300" dirty="0" err="1" smtClean="0"/>
              <a:t>SuperH</a:t>
            </a:r>
            <a:r>
              <a:rPr lang="en-US" altLang="zh-TW" sz="3300" dirty="0" smtClean="0"/>
              <a:t>, </a:t>
            </a:r>
            <a:r>
              <a:rPr lang="en-US" altLang="zh-TW" sz="3300" dirty="0"/>
              <a:t>the leading UAV autopilot manufacturer, is setting the benchmark for triple redundant UAV autopilots. </a:t>
            </a:r>
            <a:endParaRPr lang="zh-TW" altLang="en-US" sz="3300" dirty="0"/>
          </a:p>
        </p:txBody>
      </p:sp>
    </p:spTree>
    <p:extLst>
      <p:ext uri="{BB962C8B-B14F-4D97-AF65-F5344CB8AC3E}">
        <p14:creationId xmlns:p14="http://schemas.microsoft.com/office/powerpoint/2010/main" val="499773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Key Features</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826399084"/>
              </p:ext>
            </p:extLst>
          </p:nvPr>
        </p:nvGraphicFramePr>
        <p:xfrm>
          <a:off x="391298" y="1690688"/>
          <a:ext cx="11409404" cy="4572000"/>
        </p:xfrm>
        <a:graphic>
          <a:graphicData uri="http://schemas.openxmlformats.org/drawingml/2006/table">
            <a:tbl>
              <a:tblPr/>
              <a:tblGrid>
                <a:gridCol w="11409404"/>
              </a:tblGrid>
              <a:tr h="0">
                <a:tc>
                  <a:txBody>
                    <a:bodyPr/>
                    <a:lstStyle/>
                    <a:p>
                      <a:pPr algn="l">
                        <a:buFont typeface="Arial" panose="020B0604020202020204" pitchFamily="34" charset="0"/>
                        <a:buChar char="•"/>
                      </a:pPr>
                      <a:r>
                        <a:rPr lang="en-US" sz="2400" b="0" i="0" dirty="0">
                          <a:solidFill>
                            <a:srgbClr val="000000"/>
                          </a:solidFill>
                          <a:effectLst/>
                          <a:latin typeface="Gotham"/>
                        </a:rPr>
                        <a:t>Fly both </a:t>
                      </a:r>
                      <a:r>
                        <a:rPr lang="en-US" sz="2400" b="0" i="0" dirty="0" smtClean="0">
                          <a:solidFill>
                            <a:srgbClr val="000000"/>
                          </a:solidFill>
                          <a:effectLst/>
                          <a:latin typeface="Gotham"/>
                        </a:rPr>
                        <a:t>Multi-Rotors </a:t>
                      </a:r>
                      <a:r>
                        <a:rPr lang="en-US" sz="2400" b="0" i="0" dirty="0">
                          <a:solidFill>
                            <a:srgbClr val="000000"/>
                          </a:solidFill>
                          <a:effectLst/>
                          <a:latin typeface="Gotham"/>
                        </a:rPr>
                        <a:t>and helicopter UAVs.</a:t>
                      </a:r>
                    </a:p>
                    <a:p>
                      <a:pPr algn="l">
                        <a:buFont typeface="Arial" panose="020B0604020202020204" pitchFamily="34" charset="0"/>
                        <a:buChar char="•"/>
                      </a:pPr>
                      <a:r>
                        <a:rPr lang="en-US" sz="2400" b="0" i="0" dirty="0">
                          <a:solidFill>
                            <a:srgbClr val="000000"/>
                          </a:solidFill>
                          <a:effectLst/>
                          <a:latin typeface="Gotham"/>
                        </a:rPr>
                        <a:t>Multiple communication links for onboard devices such as cameras and aircraft transponders.</a:t>
                      </a:r>
                    </a:p>
                    <a:p>
                      <a:pPr algn="l">
                        <a:buFont typeface="Arial" panose="020B0604020202020204" pitchFamily="34" charset="0"/>
                        <a:buChar char="•"/>
                      </a:pPr>
                      <a:r>
                        <a:rPr lang="en-US" sz="2400" b="0" i="0" dirty="0">
                          <a:solidFill>
                            <a:srgbClr val="000000"/>
                          </a:solidFill>
                          <a:effectLst/>
                          <a:latin typeface="Gotham"/>
                        </a:rPr>
                        <a:t>Redundant datalinks to ground control station.</a:t>
                      </a:r>
                    </a:p>
                    <a:p>
                      <a:pPr algn="l">
                        <a:buFont typeface="Arial" panose="020B0604020202020204" pitchFamily="34" charset="0"/>
                        <a:buChar char="•"/>
                      </a:pPr>
                      <a:r>
                        <a:rPr lang="en-US" sz="2400" b="0" i="0" dirty="0">
                          <a:solidFill>
                            <a:srgbClr val="000000"/>
                          </a:solidFill>
                          <a:effectLst/>
                          <a:latin typeface="Gotham"/>
                        </a:rPr>
                        <a:t>Configuration, state and waypoint synchronization among all three autopilots.</a:t>
                      </a:r>
                    </a:p>
                    <a:p>
                      <a:pPr algn="l">
                        <a:buFont typeface="Arial" panose="020B0604020202020204" pitchFamily="34" charset="0"/>
                        <a:buChar char="•"/>
                      </a:pPr>
                      <a:r>
                        <a:rPr lang="en-US" sz="2400" b="0" i="0" dirty="0">
                          <a:solidFill>
                            <a:srgbClr val="000000"/>
                          </a:solidFill>
                          <a:effectLst/>
                          <a:latin typeface="Gotham"/>
                        </a:rPr>
                        <a:t>11 serial ports including RS232 and RS485.</a:t>
                      </a:r>
                    </a:p>
                    <a:p>
                      <a:pPr algn="l">
                        <a:buFont typeface="Arial" panose="020B0604020202020204" pitchFamily="34" charset="0"/>
                        <a:buChar char="•"/>
                      </a:pPr>
                      <a:r>
                        <a:rPr lang="en-US" sz="2400" b="0" i="0" dirty="0">
                          <a:solidFill>
                            <a:srgbClr val="000000"/>
                          </a:solidFill>
                          <a:effectLst/>
                          <a:latin typeface="Gotham"/>
                        </a:rPr>
                        <a:t>16 independently-generated servo signals.</a:t>
                      </a:r>
                    </a:p>
                    <a:p>
                      <a:pPr algn="l">
                        <a:buFont typeface="Arial" panose="020B0604020202020204" pitchFamily="34" charset="0"/>
                        <a:buChar char="•"/>
                      </a:pPr>
                      <a:r>
                        <a:rPr lang="en-US" sz="2400" b="0" i="0" dirty="0">
                          <a:solidFill>
                            <a:srgbClr val="000000"/>
                          </a:solidFill>
                          <a:effectLst/>
                          <a:latin typeface="Gotham"/>
                        </a:rPr>
                        <a:t>8 high current drivers controlled independently by each autopilot.</a:t>
                      </a:r>
                    </a:p>
                    <a:p>
                      <a:pPr algn="l">
                        <a:buFont typeface="Arial" panose="020B0604020202020204" pitchFamily="34" charset="0"/>
                        <a:buChar char="•"/>
                      </a:pPr>
                      <a:r>
                        <a:rPr lang="en-US" sz="2400" b="0" i="0" dirty="0">
                          <a:solidFill>
                            <a:srgbClr val="000000"/>
                          </a:solidFill>
                          <a:effectLst/>
                          <a:latin typeface="Gotham"/>
                        </a:rPr>
                        <a:t>Pass or fail voting logic reliably selects the appropriate autopilot.</a:t>
                      </a:r>
                    </a:p>
                    <a:p>
                      <a:pPr algn="l">
                        <a:buFont typeface="Arial" panose="020B0604020202020204" pitchFamily="34" charset="0"/>
                        <a:buChar char="•"/>
                      </a:pPr>
                      <a:r>
                        <a:rPr lang="en-US" sz="2400" b="0" i="0" dirty="0" smtClean="0">
                          <a:solidFill>
                            <a:srgbClr val="000000"/>
                          </a:solidFill>
                          <a:effectLst/>
                          <a:latin typeface="Gotham"/>
                        </a:rPr>
                        <a:t>Android </a:t>
                      </a:r>
                      <a:r>
                        <a:rPr lang="en-US" sz="2400" b="0" i="0" dirty="0">
                          <a:solidFill>
                            <a:srgbClr val="000000"/>
                          </a:solidFill>
                          <a:effectLst/>
                          <a:latin typeface="Gotham"/>
                        </a:rPr>
                        <a:t>ground control station software with built-in software in the loop simulator.</a:t>
                      </a:r>
                    </a:p>
                    <a:p>
                      <a:pPr algn="l">
                        <a:buFont typeface="Arial" panose="020B0604020202020204" pitchFamily="34" charset="0"/>
                        <a:buChar char="•"/>
                      </a:pPr>
                      <a:r>
                        <a:rPr lang="en-US" sz="2400" b="0" i="0" dirty="0">
                          <a:solidFill>
                            <a:srgbClr val="000000"/>
                          </a:solidFill>
                          <a:effectLst/>
                          <a:latin typeface="Gotham"/>
                        </a:rPr>
                        <a:t>Feedback loop synchronization ensures smooth transition when switching autopilots</a:t>
                      </a:r>
                      <a:r>
                        <a:rPr lang="en-US" sz="2400" b="0" i="0" dirty="0" smtClean="0">
                          <a:solidFill>
                            <a:srgbClr val="000000"/>
                          </a:solidFill>
                          <a:effectLst/>
                          <a:latin typeface="Gotham"/>
                        </a:rPr>
                        <a:t>.</a:t>
                      </a:r>
                    </a:p>
                    <a:p>
                      <a:pPr algn="l">
                        <a:buFont typeface="Arial" panose="020B0604020202020204" pitchFamily="34" charset="0"/>
                        <a:buChar char="•"/>
                      </a:pPr>
                      <a:r>
                        <a:rPr lang="en-US" sz="2400" b="0" i="0" dirty="0" smtClean="0">
                          <a:solidFill>
                            <a:srgbClr val="000000"/>
                          </a:solidFill>
                          <a:effectLst/>
                          <a:latin typeface="Gotham"/>
                        </a:rPr>
                        <a:t>Zero Friction</a:t>
                      </a:r>
                      <a:r>
                        <a:rPr lang="en-US" sz="2400" b="0" i="0" baseline="0" dirty="0" smtClean="0">
                          <a:solidFill>
                            <a:srgbClr val="000000"/>
                          </a:solidFill>
                          <a:effectLst/>
                          <a:latin typeface="Gotham"/>
                        </a:rPr>
                        <a:t> </a:t>
                      </a:r>
                      <a:r>
                        <a:rPr lang="en-US" sz="2400" b="0" i="0" dirty="0" smtClean="0">
                          <a:solidFill>
                            <a:srgbClr val="000000"/>
                          </a:solidFill>
                          <a:effectLst/>
                          <a:latin typeface="Gotham"/>
                        </a:rPr>
                        <a:t>Linear</a:t>
                      </a:r>
                      <a:r>
                        <a:rPr lang="en-US" sz="2400" b="0" i="0" baseline="0" dirty="0" smtClean="0">
                          <a:solidFill>
                            <a:srgbClr val="000000"/>
                          </a:solidFill>
                          <a:effectLst/>
                          <a:latin typeface="Gotham"/>
                        </a:rPr>
                        <a:t> Motor with dual loop Fly-By-Wire Control</a:t>
                      </a:r>
                      <a:endParaRPr lang="en-US" sz="2400" b="0" i="0" dirty="0">
                        <a:solidFill>
                          <a:srgbClr val="000000"/>
                        </a:solidFill>
                        <a:effectLst/>
                        <a:latin typeface="Gotham"/>
                      </a:endParaRPr>
                    </a:p>
                  </a:txBody>
                  <a:tcPr anchor="ctr">
                    <a:lnL>
                      <a:noFill/>
                    </a:lnL>
                    <a:lnR>
                      <a:noFill/>
                    </a:lnR>
                    <a:lnT>
                      <a:noFill/>
                    </a:lnT>
                    <a:lnB>
                      <a:noFill/>
                    </a:lnB>
                  </a:tcPr>
                </a:tc>
              </a:tr>
              <a:tr h="0">
                <a:tc>
                  <a:txBody>
                    <a:bodyPr/>
                    <a:lstStyle/>
                    <a:p>
                      <a:pPr algn="l">
                        <a:buFont typeface="Arial" panose="020B0604020202020204" pitchFamily="34" charset="0"/>
                        <a:buChar char="•"/>
                      </a:pPr>
                      <a:endParaRPr lang="en-US" sz="2400" b="0" i="0" dirty="0">
                        <a:solidFill>
                          <a:srgbClr val="000000"/>
                        </a:solidFill>
                        <a:effectLst/>
                        <a:latin typeface="Gotham"/>
                      </a:endParaRP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579236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16FAE4-B126-4498-AADF-1A1186BAC55B}"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pic>
        <p:nvPicPr>
          <p:cNvPr id="26627" name="Picture 6" descr="地面站操作介面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68414"/>
            <a:ext cx="9144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p:nvSpPr>
        <p:spPr bwMode="auto">
          <a:xfrm>
            <a:off x="2063750" y="381000"/>
            <a:ext cx="8280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TW" sz="4400" dirty="0" smtClean="0">
                <a:solidFill>
                  <a:prstClr val="black"/>
                </a:solidFill>
                <a:latin typeface="Calibri"/>
                <a:cs typeface="+mj-cs"/>
              </a:rPr>
              <a:t>Pre-set Check-Point </a:t>
            </a:r>
            <a:r>
              <a:rPr lang="en-US" altLang="zh-TW" sz="4400" dirty="0">
                <a:solidFill>
                  <a:prstClr val="black"/>
                </a:solidFill>
                <a:latin typeface="Calibri"/>
                <a:cs typeface="+mj-cs"/>
              </a:rPr>
              <a:t>from the SKY</a:t>
            </a:r>
            <a:endParaRPr lang="en-US" altLang="zh-TW" sz="2400" b="1" dirty="0">
              <a:latin typeface="Arial" charset="0"/>
              <a:cs typeface="Arial" charset="0"/>
            </a:endParaRPr>
          </a:p>
        </p:txBody>
      </p:sp>
    </p:spTree>
    <p:extLst>
      <p:ext uri="{BB962C8B-B14F-4D97-AF65-F5344CB8AC3E}">
        <p14:creationId xmlns:p14="http://schemas.microsoft.com/office/powerpoint/2010/main" val="2331151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主頁</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err="1" smtClean="0"/>
              <a:t>SuperGuard</a:t>
            </a:r>
            <a:r>
              <a:rPr lang="en-US" altLang="zh-TW" dirty="0" smtClean="0"/>
              <a:t> </a:t>
            </a:r>
            <a:r>
              <a:rPr lang="zh-TW" altLang="en-US" dirty="0" smtClean="0"/>
              <a:t>產品</a:t>
            </a:r>
            <a:endParaRPr lang="en-US" altLang="zh-TW" dirty="0" smtClean="0"/>
          </a:p>
          <a:p>
            <a:r>
              <a:rPr lang="en-US" altLang="zh-TW" dirty="0" err="1" smtClean="0"/>
              <a:t>SuperH</a:t>
            </a:r>
            <a:r>
              <a:rPr lang="en-US" altLang="zh-TW" dirty="0" smtClean="0"/>
              <a:t> </a:t>
            </a:r>
            <a:r>
              <a:rPr lang="zh-TW" altLang="en-US" dirty="0" smtClean="0"/>
              <a:t>產品</a:t>
            </a:r>
            <a:endParaRPr lang="en-US" altLang="zh-TW" dirty="0" smtClean="0"/>
          </a:p>
          <a:p>
            <a:pPr lvl="1"/>
            <a:r>
              <a:rPr lang="en-US" altLang="zh-TW" dirty="0" err="1">
                <a:hlinkClick r:id="rId2" action="ppaction://hlinksldjump"/>
              </a:rPr>
              <a:t>SuperH</a:t>
            </a:r>
            <a:r>
              <a:rPr lang="en-US" altLang="zh-TW" dirty="0">
                <a:hlinkClick r:id="rId2" action="ppaction://hlinksldjump"/>
              </a:rPr>
              <a:t> </a:t>
            </a:r>
            <a:r>
              <a:rPr lang="zh-TW" altLang="en-US" dirty="0">
                <a:hlinkClick r:id="rId2" action="ppaction://hlinksldjump"/>
              </a:rPr>
              <a:t>有關專利與</a:t>
            </a:r>
            <a:r>
              <a:rPr lang="zh-TW" altLang="en-US" dirty="0" smtClean="0">
                <a:hlinkClick r:id="rId2" action="ppaction://hlinksldjump"/>
              </a:rPr>
              <a:t>著作權聲明</a:t>
            </a:r>
            <a:r>
              <a:rPr lang="zh-TW" altLang="en-US" dirty="0" smtClean="0"/>
              <a:t> </a:t>
            </a:r>
            <a:r>
              <a:rPr lang="en-US" altLang="zh-TW" dirty="0" smtClean="0"/>
              <a:t>3-1</a:t>
            </a:r>
            <a:endParaRPr lang="en-US" altLang="zh-TW" dirty="0" smtClean="0"/>
          </a:p>
          <a:p>
            <a:pPr lvl="1"/>
            <a:r>
              <a:rPr lang="en-US" altLang="zh-TW" dirty="0" smtClean="0">
                <a:hlinkClick r:id="rId3" action="ppaction://hlinksldjump"/>
              </a:rPr>
              <a:t>The Revolution of the </a:t>
            </a:r>
            <a:r>
              <a:rPr lang="en-US" altLang="zh-TW" dirty="0" smtClean="0">
                <a:hlinkClick r:id="rId3" action="ppaction://hlinksldjump"/>
              </a:rPr>
              <a:t>Helicopters</a:t>
            </a:r>
            <a:r>
              <a:rPr lang="en-US" altLang="zh-TW" dirty="0" smtClean="0"/>
              <a:t> 4-1</a:t>
            </a:r>
            <a:endParaRPr lang="en-US" altLang="zh-TW" dirty="0" smtClean="0"/>
          </a:p>
          <a:p>
            <a:pPr lvl="2"/>
            <a:r>
              <a:rPr lang="en-US" altLang="zh-TW" dirty="0" smtClean="0">
                <a:hlinkClick r:id="rId4" action="ppaction://hlinksldjump"/>
              </a:rPr>
              <a:t>The </a:t>
            </a:r>
            <a:r>
              <a:rPr lang="en-US" altLang="zh-TW" dirty="0" smtClean="0">
                <a:hlinkClick r:id="rId4" action="ppaction://hlinksldjump"/>
              </a:rPr>
              <a:t>Design</a:t>
            </a:r>
            <a:r>
              <a:rPr lang="en-US" altLang="zh-TW" dirty="0" smtClean="0"/>
              <a:t> 5-2</a:t>
            </a:r>
            <a:endParaRPr lang="en-US" altLang="zh-TW" dirty="0" smtClean="0"/>
          </a:p>
          <a:p>
            <a:pPr lvl="2"/>
            <a:r>
              <a:rPr lang="en-US" altLang="zh-TW" dirty="0">
                <a:hlinkClick r:id="rId5" action="ppaction://hlinksldjump"/>
              </a:rPr>
              <a:t>Patented </a:t>
            </a:r>
            <a:r>
              <a:rPr lang="en-US" altLang="zh-TW" dirty="0" smtClean="0">
                <a:hlinkClick r:id="rId5" action="ppaction://hlinksldjump"/>
              </a:rPr>
              <a:t>Technologies</a:t>
            </a:r>
            <a:r>
              <a:rPr lang="en-US" altLang="zh-TW" dirty="0" smtClean="0"/>
              <a:t> 7-2</a:t>
            </a:r>
            <a:endParaRPr lang="en-US" altLang="zh-TW" dirty="0" smtClean="0"/>
          </a:p>
          <a:p>
            <a:pPr lvl="2"/>
            <a:r>
              <a:rPr lang="en-US" altLang="zh-TW" dirty="0" smtClean="0">
                <a:hlinkClick r:id="rId6" action="ppaction://hlinksldjump"/>
              </a:rPr>
              <a:t>How is </a:t>
            </a:r>
            <a:r>
              <a:rPr lang="en-US" altLang="zh-TW" dirty="0" smtClean="0">
                <a:hlinkClick r:id="rId6" action="ppaction://hlinksldjump"/>
              </a:rPr>
              <a:t>Work</a:t>
            </a:r>
            <a:r>
              <a:rPr lang="en-US" altLang="zh-TW" dirty="0" smtClean="0"/>
              <a:t> 9-1</a:t>
            </a:r>
            <a:endParaRPr lang="en-US" altLang="zh-TW" dirty="0" smtClean="0"/>
          </a:p>
          <a:p>
            <a:pPr lvl="2"/>
            <a:r>
              <a:rPr lang="en-US" altLang="zh-TW" dirty="0">
                <a:hlinkClick r:id="rId7" action="ppaction://hlinksldjump"/>
              </a:rPr>
              <a:t>Communication and Control </a:t>
            </a:r>
            <a:r>
              <a:rPr lang="en-US" altLang="zh-TW" dirty="0" smtClean="0">
                <a:hlinkClick r:id="rId7" action="ppaction://hlinksldjump"/>
              </a:rPr>
              <a:t>System</a:t>
            </a:r>
            <a:r>
              <a:rPr lang="en-US" altLang="zh-TW" dirty="0" smtClean="0"/>
              <a:t> 21</a:t>
            </a:r>
            <a:endParaRPr lang="en-US" altLang="zh-TW" dirty="0" smtClean="0"/>
          </a:p>
          <a:p>
            <a:pPr lvl="2"/>
            <a:r>
              <a:rPr lang="en-US" altLang="zh-TW" dirty="0">
                <a:hlinkClick r:id="rId8" action="ppaction://hlinksldjump"/>
              </a:rPr>
              <a:t>Auto-Pilot </a:t>
            </a:r>
            <a:r>
              <a:rPr lang="en-US" altLang="zh-TW" dirty="0" smtClean="0">
                <a:hlinkClick r:id="rId8" action="ppaction://hlinksldjump"/>
              </a:rPr>
              <a:t>Management</a:t>
            </a:r>
            <a:r>
              <a:rPr lang="en-US" altLang="zh-TW" dirty="0" smtClean="0"/>
              <a:t> 17</a:t>
            </a:r>
            <a:endParaRPr lang="en-US" altLang="zh-TW" dirty="0" smtClean="0"/>
          </a:p>
          <a:p>
            <a:pPr lvl="2"/>
            <a:r>
              <a:rPr lang="en-US" altLang="zh-TW" dirty="0" smtClean="0">
                <a:hlinkClick r:id="rId9" action="ppaction://hlinksldjump"/>
              </a:rPr>
              <a:t>Ground </a:t>
            </a:r>
            <a:r>
              <a:rPr lang="en-US" altLang="zh-TW" dirty="0" smtClean="0">
                <a:hlinkClick r:id="rId9" action="ppaction://hlinksldjump"/>
              </a:rPr>
              <a:t>Station</a:t>
            </a:r>
            <a:r>
              <a:rPr lang="en-US" altLang="zh-TW" dirty="0" smtClean="0"/>
              <a:t> 24</a:t>
            </a:r>
            <a:endParaRPr lang="en-US" altLang="zh-TW" dirty="0" smtClean="0"/>
          </a:p>
          <a:p>
            <a:pPr lvl="2"/>
            <a:r>
              <a:rPr lang="en-US" altLang="zh-TW" dirty="0" smtClean="0">
                <a:hlinkClick r:id="rId10" action="ppaction://hlinksldjump"/>
              </a:rPr>
              <a:t>Safety</a:t>
            </a:r>
            <a:r>
              <a:rPr lang="en-US" altLang="zh-TW" dirty="0" smtClean="0"/>
              <a:t> 10</a:t>
            </a:r>
            <a:endParaRPr lang="en-US" altLang="zh-TW" dirty="0" smtClean="0"/>
          </a:p>
          <a:p>
            <a:pPr lvl="3"/>
            <a:r>
              <a:rPr lang="en-US" altLang="zh-TW" dirty="0" smtClean="0">
                <a:hlinkClick r:id="rId11" action="ppaction://hlinksldjump"/>
              </a:rPr>
              <a:t>Automatically Auto Rotation </a:t>
            </a:r>
            <a:r>
              <a:rPr lang="en-US" altLang="zh-TW" dirty="0" smtClean="0">
                <a:hlinkClick r:id="rId11" action="ppaction://hlinksldjump"/>
              </a:rPr>
              <a:t>Control  20</a:t>
            </a:r>
            <a:endParaRPr lang="en-US" altLang="zh-TW" dirty="0" smtClean="0">
              <a:hlinkClick r:id="rId11" action="ppaction://hlinksldjump"/>
            </a:endParaRPr>
          </a:p>
          <a:p>
            <a:pPr lvl="3"/>
            <a:r>
              <a:rPr lang="en-US" altLang="zh-TW" dirty="0" smtClean="0">
                <a:hlinkClick r:id="rId11" action="ppaction://hlinksldjump"/>
              </a:rPr>
              <a:t>Radar System</a:t>
            </a:r>
            <a:r>
              <a:rPr lang="en-US" altLang="zh-TW" dirty="0" smtClean="0"/>
              <a:t> Anti-</a:t>
            </a:r>
            <a:r>
              <a:rPr lang="en-US" altLang="zh-TW" dirty="0" err="1" smtClean="0"/>
              <a:t>coulssion</a:t>
            </a:r>
            <a:endParaRPr lang="en-US" altLang="zh-TW" dirty="0" smtClean="0"/>
          </a:p>
          <a:p>
            <a:pPr lvl="3"/>
            <a:r>
              <a:rPr lang="en-US" altLang="zh-TW" dirty="0">
                <a:hlinkClick r:id="rId10" action="ppaction://hlinksldjump"/>
              </a:rPr>
              <a:t>Parachute</a:t>
            </a:r>
            <a:endParaRPr lang="en-US" altLang="zh-TW" dirty="0" smtClean="0"/>
          </a:p>
          <a:p>
            <a:pPr lvl="3"/>
            <a:endParaRPr lang="en-US" altLang="zh-TW" dirty="0" smtClean="0"/>
          </a:p>
          <a:p>
            <a:pPr lvl="2"/>
            <a:endParaRPr lang="en-US" altLang="zh-TW" dirty="0" smtClean="0"/>
          </a:p>
          <a:p>
            <a:pPr lvl="2"/>
            <a:endParaRPr lang="en-US" altLang="zh-TW" dirty="0" smtClean="0"/>
          </a:p>
          <a:p>
            <a:pPr lvl="2"/>
            <a:endParaRPr lang="en-US" altLang="zh-TW" dirty="0" smtClean="0"/>
          </a:p>
          <a:p>
            <a:pPr lvl="1"/>
            <a:endParaRPr lang="en-US" altLang="zh-TW" dirty="0" smtClean="0"/>
          </a:p>
          <a:p>
            <a:pPr lvl="1"/>
            <a:endParaRPr lang="zh-TW" altLang="en-US" dirty="0"/>
          </a:p>
        </p:txBody>
      </p:sp>
    </p:spTree>
    <p:extLst>
      <p:ext uri="{BB962C8B-B14F-4D97-AF65-F5344CB8AC3E}">
        <p14:creationId xmlns:p14="http://schemas.microsoft.com/office/powerpoint/2010/main" val="2613280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Radar System</a:t>
            </a:r>
            <a:endParaRPr lang="zh-TW" altLang="en-US" dirty="0"/>
          </a:p>
        </p:txBody>
      </p:sp>
      <p:sp>
        <p:nvSpPr>
          <p:cNvPr id="3" name="內容版面配置區 2"/>
          <p:cNvSpPr>
            <a:spLocks noGrp="1"/>
          </p:cNvSpPr>
          <p:nvPr>
            <p:ph idx="1"/>
          </p:nvPr>
        </p:nvSpPr>
        <p:spPr/>
        <p:txBody>
          <a:bodyPr/>
          <a:lstStyle/>
          <a:p>
            <a:r>
              <a:rPr lang="en-US" altLang="zh-TW" dirty="0" smtClean="0"/>
              <a:t>Can be </a:t>
            </a:r>
            <a:r>
              <a:rPr lang="en-US" altLang="zh-TW" dirty="0" err="1" smtClean="0"/>
              <a:t>config</a:t>
            </a:r>
            <a:r>
              <a:rPr lang="en-US" altLang="zh-TW" dirty="0" smtClean="0"/>
              <a:t> two Rader System, Horizon Rader and Vertical Rader.</a:t>
            </a:r>
          </a:p>
          <a:p>
            <a:pPr marL="457200" lvl="1" indent="0">
              <a:buNone/>
            </a:pPr>
            <a:endParaRPr lang="en-US" altLang="zh-TW" dirty="0" smtClean="0"/>
          </a:p>
          <a:p>
            <a:pPr marL="0" indent="0">
              <a:buNone/>
            </a:pPr>
            <a:r>
              <a:rPr lang="en-US" altLang="zh-TW" dirty="0"/>
              <a:t>	</a:t>
            </a:r>
            <a:r>
              <a:rPr lang="en-US" altLang="zh-TW" dirty="0" smtClean="0"/>
              <a:t> </a:t>
            </a:r>
            <a:endParaRPr lang="zh-TW" altLang="en-US" dirty="0"/>
          </a:p>
        </p:txBody>
      </p:sp>
      <p:pic>
        <p:nvPicPr>
          <p:cNvPr id="4" name="圖片 3"/>
          <p:cNvPicPr>
            <a:picLocks noChangeAspect="1"/>
          </p:cNvPicPr>
          <p:nvPr/>
        </p:nvPicPr>
        <p:blipFill>
          <a:blip r:embed="rId2"/>
          <a:stretch>
            <a:fillRect/>
          </a:stretch>
        </p:blipFill>
        <p:spPr>
          <a:xfrm>
            <a:off x="357187" y="2353318"/>
            <a:ext cx="11477625" cy="4276725"/>
          </a:xfrm>
          <a:prstGeom prst="rect">
            <a:avLst/>
          </a:prstGeom>
        </p:spPr>
      </p:pic>
    </p:spTree>
    <p:extLst>
      <p:ext uri="{BB962C8B-B14F-4D97-AF65-F5344CB8AC3E}">
        <p14:creationId xmlns:p14="http://schemas.microsoft.com/office/powerpoint/2010/main" val="1409347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8CBE15-8EBD-402B-A146-25A11B23C2AF}"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pic>
        <p:nvPicPr>
          <p:cNvPr id="19459"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3733800"/>
            <a:ext cx="252888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p:nvSpPr>
        <p:spPr bwMode="auto">
          <a:xfrm>
            <a:off x="584886" y="404813"/>
            <a:ext cx="110963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en-US" altLang="zh-TW" sz="4400" dirty="0"/>
              <a:t>Communication and Control System</a:t>
            </a:r>
            <a:endParaRPr lang="en-US" altLang="zh-TW" sz="2400" b="1" dirty="0">
              <a:latin typeface="Arial" charset="0"/>
              <a:cs typeface="Arial" charset="0"/>
            </a:endParaRPr>
          </a:p>
        </p:txBody>
      </p:sp>
      <p:pic>
        <p:nvPicPr>
          <p:cNvPr id="19461"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8938" y="1911350"/>
            <a:ext cx="5808662"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左-右雙向箭號 5"/>
          <p:cNvSpPr/>
          <p:nvPr/>
        </p:nvSpPr>
        <p:spPr>
          <a:xfrm rot="1306413">
            <a:off x="6019800" y="3394075"/>
            <a:ext cx="2895600" cy="152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Real-Time Video to Control Center. Up to 700Meters range.</a:t>
            </a:r>
            <a:endParaRPr lang="zh-TW" altLang="en-US" dirty="0"/>
          </a:p>
        </p:txBody>
      </p:sp>
    </p:spTree>
    <p:extLst>
      <p:ext uri="{BB962C8B-B14F-4D97-AF65-F5344CB8AC3E}">
        <p14:creationId xmlns:p14="http://schemas.microsoft.com/office/powerpoint/2010/main" val="2220213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5BDE28-3535-4850-B737-D13DCC9D359A}"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sp>
        <p:nvSpPr>
          <p:cNvPr id="33795"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dirty="0">
                <a:latin typeface="Calibri" panose="020F0502020204030204" pitchFamily="34" charset="0"/>
              </a:rPr>
              <a:t>Wireless</a:t>
            </a:r>
          </a:p>
        </p:txBody>
      </p:sp>
      <p:pic>
        <p:nvPicPr>
          <p:cNvPr id="33796" name="Picture 2" descr="http://www.tw-wireless.com/images/products/solution/KW8000_650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114" y="1295400"/>
            <a:ext cx="440213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4" descr="http://www.tw-wireless.com/images/products/solution/KW1800_v0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114" y="3306764"/>
            <a:ext cx="4402137"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http://www.tw-wireless.com/images/products/ap/KWG-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1049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372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C611B72-667F-4696-AD38-B96CA6093E78}"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sp>
        <p:nvSpPr>
          <p:cNvPr id="35843"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dirty="0" smtClean="0">
                <a:latin typeface="Calibri" panose="020F0502020204030204" pitchFamily="34" charset="0"/>
              </a:rPr>
              <a:t>500km </a:t>
            </a:r>
            <a:r>
              <a:rPr lang="en-US" altLang="zh-TW" sz="4400" dirty="0">
                <a:latin typeface="Calibri" panose="020F0502020204030204" pitchFamily="34" charset="0"/>
              </a:rPr>
              <a:t>Microwave Internet Access</a:t>
            </a:r>
          </a:p>
        </p:txBody>
      </p:sp>
      <p:pic>
        <p:nvPicPr>
          <p:cNvPr id="35844"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1914" y="1524000"/>
            <a:ext cx="66055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1981200" y="1295400"/>
            <a:ext cx="6019800" cy="17541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altLang="zh-TW" dirty="0"/>
              <a:t>A 2 meters dish antenna to be connect to the city which with board-band internet access. Up to </a:t>
            </a:r>
            <a:r>
              <a:rPr lang="en-US" altLang="zh-TW" dirty="0" smtClean="0"/>
              <a:t>500km </a:t>
            </a:r>
            <a:r>
              <a:rPr lang="en-US" altLang="zh-TW" dirty="0"/>
              <a:t>with over 80mbps connection to ensure that the non-stop security, and monitoring. The top management can be easily to access real-time video, reports and communication over Smart phone or any internet.</a:t>
            </a:r>
            <a:endParaRPr lang="zh-TW" altLang="en-US" dirty="0"/>
          </a:p>
        </p:txBody>
      </p:sp>
    </p:spTree>
    <p:extLst>
      <p:ext uri="{BB962C8B-B14F-4D97-AF65-F5344CB8AC3E}">
        <p14:creationId xmlns:p14="http://schemas.microsoft.com/office/powerpoint/2010/main" val="1148502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D381C9-69F8-4278-A4CA-FA5D7FB4003E}"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sp>
        <p:nvSpPr>
          <p:cNvPr id="36867"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dirty="0" smtClean="0">
                <a:latin typeface="Calibri" panose="020F0502020204030204" pitchFamily="34" charset="0"/>
              </a:rPr>
              <a:t>Ground Station</a:t>
            </a:r>
            <a:endParaRPr lang="en-US" altLang="zh-TW" sz="4400" dirty="0">
              <a:latin typeface="Calibri" panose="020F0502020204030204" pitchFamily="34" charset="0"/>
            </a:endParaRPr>
          </a:p>
        </p:txBody>
      </p:sp>
      <p:pic>
        <p:nvPicPr>
          <p:cNvPr id="36868"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6238" y="990601"/>
            <a:ext cx="7040562"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左-右雙向箭號 5"/>
          <p:cNvSpPr/>
          <p:nvPr/>
        </p:nvSpPr>
        <p:spPr>
          <a:xfrm>
            <a:off x="3322638" y="2590800"/>
            <a:ext cx="3048000" cy="4841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Up to 5km</a:t>
            </a:r>
            <a:endParaRPr lang="zh-TW" altLang="en-US" dirty="0"/>
          </a:p>
        </p:txBody>
      </p:sp>
      <p:sp>
        <p:nvSpPr>
          <p:cNvPr id="7" name="左-右雙向箭號 6"/>
          <p:cNvSpPr/>
          <p:nvPr/>
        </p:nvSpPr>
        <p:spPr>
          <a:xfrm>
            <a:off x="7132637" y="2368551"/>
            <a:ext cx="1970173" cy="485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Up to </a:t>
            </a:r>
            <a:r>
              <a:rPr lang="en-US" altLang="zh-TW" dirty="0" smtClean="0"/>
              <a:t>500km</a:t>
            </a:r>
            <a:endParaRPr lang="zh-TW" altLang="en-US"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8853" y="1639151"/>
            <a:ext cx="2522855" cy="1215175"/>
          </a:xfrm>
          <a:prstGeom prst="rect">
            <a:avLst/>
          </a:prstGeom>
        </p:spPr>
      </p:pic>
    </p:spTree>
    <p:extLst>
      <p:ext uri="{BB962C8B-B14F-4D97-AF65-F5344CB8AC3E}">
        <p14:creationId xmlns:p14="http://schemas.microsoft.com/office/powerpoint/2010/main" val="3722091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300F69C-5DEC-411A-AC76-93BF2FCFD591}"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sp>
        <p:nvSpPr>
          <p:cNvPr id="37891"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a:latin typeface="Calibri" panose="020F0502020204030204" pitchFamily="34" charset="0"/>
              </a:rPr>
              <a:t>Blade Server, UPS and Battery Bank</a:t>
            </a:r>
          </a:p>
        </p:txBody>
      </p:sp>
      <p:pic>
        <p:nvPicPr>
          <p:cNvPr id="37892"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1" y="1219201"/>
            <a:ext cx="7040563"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向下箭號 4"/>
          <p:cNvSpPr/>
          <p:nvPr/>
        </p:nvSpPr>
        <p:spPr>
          <a:xfrm>
            <a:off x="3733800" y="1417638"/>
            <a:ext cx="2667000" cy="792162"/>
          </a:xfrm>
          <a:prstGeom prst="downArrow">
            <a:avLst>
              <a:gd name="adj1" fmla="val 50000"/>
              <a:gd name="adj2" fmla="val 3775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3000W</a:t>
            </a:r>
          </a:p>
          <a:p>
            <a:pPr algn="ctr">
              <a:defRPr/>
            </a:pPr>
            <a:r>
              <a:rPr lang="en-US" altLang="zh-TW" dirty="0"/>
              <a:t>Solar Power</a:t>
            </a:r>
            <a:endParaRPr lang="zh-TW" altLang="en-US" dirty="0"/>
          </a:p>
        </p:txBody>
      </p:sp>
      <p:sp>
        <p:nvSpPr>
          <p:cNvPr id="6" name="向上箭號 5"/>
          <p:cNvSpPr/>
          <p:nvPr/>
        </p:nvSpPr>
        <p:spPr>
          <a:xfrm>
            <a:off x="6400800" y="5334000"/>
            <a:ext cx="3124200" cy="1143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Blade Server, UPS and Battery Bank</a:t>
            </a:r>
            <a:endParaRPr lang="zh-TW" altLang="en-US" dirty="0"/>
          </a:p>
        </p:txBody>
      </p:sp>
      <p:sp>
        <p:nvSpPr>
          <p:cNvPr id="7" name="向右箭號 6"/>
          <p:cNvSpPr/>
          <p:nvPr/>
        </p:nvSpPr>
        <p:spPr>
          <a:xfrm>
            <a:off x="1981200" y="2667000"/>
            <a:ext cx="17526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LED TV wall</a:t>
            </a:r>
            <a:endParaRPr lang="zh-TW" altLang="en-US" dirty="0"/>
          </a:p>
        </p:txBody>
      </p:sp>
    </p:spTree>
    <p:extLst>
      <p:ext uri="{BB962C8B-B14F-4D97-AF65-F5344CB8AC3E}">
        <p14:creationId xmlns:p14="http://schemas.microsoft.com/office/powerpoint/2010/main" val="1816213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9CFE182-7652-424C-ABB8-3470932B7FC1}"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pic>
        <p:nvPicPr>
          <p:cNvPr id="27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1"/>
            <a:ext cx="80010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2"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a:latin typeface="Calibri" panose="020F0502020204030204" pitchFamily="34" charset="0"/>
              </a:rPr>
              <a:t>The IVA Control Center</a:t>
            </a:r>
            <a:endParaRPr lang="zh-TW" altLang="en-US" sz="4400">
              <a:latin typeface="Calibri" panose="020F0502020204030204" pitchFamily="34" charset="0"/>
            </a:endParaRPr>
          </a:p>
        </p:txBody>
      </p:sp>
    </p:spTree>
    <p:extLst>
      <p:ext uri="{BB962C8B-B14F-4D97-AF65-F5344CB8AC3E}">
        <p14:creationId xmlns:p14="http://schemas.microsoft.com/office/powerpoint/2010/main" val="1426141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版面配置區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00E0E2B-1A88-41F7-A96B-3760AB193B86}" type="datetime1">
              <a:rPr lang="zh-TW" altLang="en-US" smtClean="0">
                <a:solidFill>
                  <a:srgbClr val="898989"/>
                </a:solidFill>
                <a:latin typeface="Calibri" panose="020F0502020204030204" pitchFamily="34" charset="0"/>
              </a:rPr>
              <a:pPr eaLnBrk="1" hangingPunct="1"/>
              <a:t>2016/1/7</a:t>
            </a:fld>
            <a:endParaRPr lang="en-US" altLang="zh-TW" smtClean="0">
              <a:solidFill>
                <a:srgbClr val="898989"/>
              </a:solidFill>
              <a:latin typeface="Calibri" panose="020F0502020204030204" pitchFamily="34" charset="0"/>
            </a:endParaRPr>
          </a:p>
        </p:txBody>
      </p:sp>
      <p:sp>
        <p:nvSpPr>
          <p:cNvPr id="38915" name="標題 1"/>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TW" sz="4400">
                <a:latin typeface="Calibri" panose="020F0502020204030204" pitchFamily="34" charset="0"/>
              </a:rPr>
              <a:t>Control Center Over-View</a:t>
            </a:r>
          </a:p>
        </p:txBody>
      </p:sp>
      <p:pic>
        <p:nvPicPr>
          <p:cNvPr id="38916"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066800"/>
            <a:ext cx="72977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46163"/>
            <a:ext cx="2590800"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圓角矩形 5"/>
          <p:cNvSpPr/>
          <p:nvPr/>
        </p:nvSpPr>
        <p:spPr>
          <a:xfrm>
            <a:off x="4495800" y="1452563"/>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dirty="0"/>
              <a:t>Control Center are build into a Customized 40ft Container</a:t>
            </a:r>
            <a:endParaRPr lang="zh-TW" altLang="en-US" dirty="0"/>
          </a:p>
        </p:txBody>
      </p:sp>
      <p:sp>
        <p:nvSpPr>
          <p:cNvPr id="2" name="矩形 1"/>
          <p:cNvSpPr/>
          <p:nvPr/>
        </p:nvSpPr>
        <p:spPr>
          <a:xfrm>
            <a:off x="5667293" y="3244334"/>
            <a:ext cx="857414" cy="369332"/>
          </a:xfrm>
          <a:prstGeom prst="rect">
            <a:avLst/>
          </a:prstGeom>
        </p:spPr>
        <p:txBody>
          <a:bodyPr wrap="none">
            <a:spAutoFit/>
          </a:bodyPr>
          <a:lstStyle/>
          <a:p>
            <a:r>
              <a:rPr lang="en-US" altLang="zh-TW" dirty="0"/>
              <a:t>ground</a:t>
            </a:r>
            <a:endParaRPr lang="zh-TW" altLang="en-US" dirty="0"/>
          </a:p>
        </p:txBody>
      </p:sp>
    </p:spTree>
    <p:extLst>
      <p:ext uri="{BB962C8B-B14F-4D97-AF65-F5344CB8AC3E}">
        <p14:creationId xmlns:p14="http://schemas.microsoft.com/office/powerpoint/2010/main" val="3765890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488937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現有產品 </a:t>
            </a:r>
            <a:r>
              <a:rPr lang="en-US" altLang="zh-TW" dirty="0" smtClean="0"/>
              <a:t>HELICYCL</a:t>
            </a:r>
            <a:r>
              <a:rPr lang="en-US" altLang="zh-TW" dirty="0"/>
              <a:t>E</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183206"/>
            <a:ext cx="1242543" cy="93190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5431" y="2183206"/>
            <a:ext cx="1740738" cy="1305554"/>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0336" y="2183206"/>
            <a:ext cx="1740738" cy="1305554"/>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67" y="2183206"/>
            <a:ext cx="1101561" cy="1468748"/>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6968" y="2179736"/>
            <a:ext cx="1740738" cy="1305554"/>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4189" y="3981278"/>
            <a:ext cx="1101561" cy="1468748"/>
          </a:xfrm>
          <a:prstGeom prst="rect">
            <a:avLst/>
          </a:prstGeom>
        </p:spPr>
      </p:pic>
      <p:pic>
        <p:nvPicPr>
          <p:cNvPr id="10" name="圖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968" y="3981278"/>
            <a:ext cx="1740738" cy="1305554"/>
          </a:xfrm>
          <a:prstGeom prst="rect">
            <a:avLst/>
          </a:prstGeom>
        </p:spPr>
      </p:pic>
      <p:pic>
        <p:nvPicPr>
          <p:cNvPr id="11" name="圖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6129" y="3974338"/>
            <a:ext cx="1101561" cy="1468748"/>
          </a:xfrm>
          <a:prstGeom prst="rect">
            <a:avLst/>
          </a:prstGeom>
        </p:spPr>
      </p:pic>
      <p:pic>
        <p:nvPicPr>
          <p:cNvPr id="12" name="圖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14627" y="2179736"/>
            <a:ext cx="1101561" cy="1468748"/>
          </a:xfrm>
          <a:prstGeom prst="rect">
            <a:avLst/>
          </a:prstGeom>
        </p:spPr>
      </p:pic>
      <p:pic>
        <p:nvPicPr>
          <p:cNvPr id="13" name="圖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2249" y="3981278"/>
            <a:ext cx="1101561" cy="1468748"/>
          </a:xfrm>
          <a:prstGeom prst="rect">
            <a:avLst/>
          </a:prstGeom>
        </p:spPr>
      </p:pic>
      <p:pic>
        <p:nvPicPr>
          <p:cNvPr id="14" name="圖片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25881" y="3981278"/>
            <a:ext cx="1101561" cy="1468748"/>
          </a:xfrm>
          <a:prstGeom prst="rect">
            <a:avLst/>
          </a:prstGeom>
        </p:spPr>
      </p:pic>
      <p:pic>
        <p:nvPicPr>
          <p:cNvPr id="15" name="圖片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09513" y="3985320"/>
            <a:ext cx="1101561" cy="1468748"/>
          </a:xfrm>
          <a:prstGeom prst="rect">
            <a:avLst/>
          </a:prstGeom>
        </p:spPr>
      </p:pic>
    </p:spTree>
    <p:extLst>
      <p:ext uri="{BB962C8B-B14F-4D97-AF65-F5344CB8AC3E}">
        <p14:creationId xmlns:p14="http://schemas.microsoft.com/office/powerpoint/2010/main" val="2558657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SuperH</a:t>
            </a:r>
            <a:r>
              <a:rPr lang="en-US" altLang="zh-TW" dirty="0"/>
              <a:t> </a:t>
            </a:r>
            <a:r>
              <a:rPr lang="zh-TW" altLang="en-US" dirty="0"/>
              <a:t>有關專利與著作權聲明</a:t>
            </a:r>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49646" y="1689740"/>
            <a:ext cx="3216343" cy="4486169"/>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839" y="1689740"/>
            <a:ext cx="3015541" cy="4487222"/>
          </a:xfrm>
          <a:prstGeom prst="rect">
            <a:avLst/>
          </a:prstGeom>
        </p:spPr>
      </p:pic>
      <p:sp>
        <p:nvSpPr>
          <p:cNvPr id="3" name="文字方塊 2"/>
          <p:cNvSpPr txBox="1"/>
          <p:nvPr/>
        </p:nvSpPr>
        <p:spPr>
          <a:xfrm>
            <a:off x="8394357" y="4909751"/>
            <a:ext cx="2405448" cy="646331"/>
          </a:xfrm>
          <a:prstGeom prst="rect">
            <a:avLst/>
          </a:prstGeom>
          <a:noFill/>
        </p:spPr>
        <p:txBody>
          <a:bodyPr wrap="square" rtlCol="0">
            <a:spAutoFit/>
          </a:bodyPr>
          <a:lstStyle/>
          <a:p>
            <a:r>
              <a:rPr lang="zh-TW" altLang="en-US" dirty="0" smtClean="0"/>
              <a:t>註</a:t>
            </a:r>
            <a:r>
              <a:rPr lang="en-US" altLang="zh-TW" dirty="0" smtClean="0"/>
              <a:t>1:</a:t>
            </a:r>
            <a:r>
              <a:rPr lang="zh-TW" altLang="en-US" dirty="0" smtClean="0"/>
              <a:t> 已取得中國大陸專利，領證中</a:t>
            </a:r>
            <a:endParaRPr lang="zh-TW" altLang="en-US" dirty="0"/>
          </a:p>
        </p:txBody>
      </p:sp>
    </p:spTree>
    <p:extLst>
      <p:ext uri="{BB962C8B-B14F-4D97-AF65-F5344CB8AC3E}">
        <p14:creationId xmlns:p14="http://schemas.microsoft.com/office/powerpoint/2010/main" val="13906354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鋁合金斷裂測試</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8344" y="2008029"/>
            <a:ext cx="4828729" cy="2891276"/>
          </a:xfr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0936" y="2008029"/>
            <a:ext cx="5662863" cy="3390727"/>
          </a:xfrm>
          <a:prstGeom prst="rect">
            <a:avLst/>
          </a:prstGeom>
        </p:spPr>
      </p:pic>
    </p:spTree>
    <p:extLst>
      <p:ext uri="{BB962C8B-B14F-4D97-AF65-F5344CB8AC3E}">
        <p14:creationId xmlns:p14="http://schemas.microsoft.com/office/powerpoint/2010/main" val="333763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零件製造過程</a:t>
            </a:r>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7137" y="1948884"/>
            <a:ext cx="2755263" cy="2066448"/>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7137" y="4191820"/>
            <a:ext cx="2755263" cy="2066447"/>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1699" y="1901620"/>
            <a:ext cx="2755263" cy="2066447"/>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1699" y="4207135"/>
            <a:ext cx="2755263" cy="2066447"/>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6261" y="1901620"/>
            <a:ext cx="2755263" cy="2066447"/>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6261" y="4191821"/>
            <a:ext cx="2755263" cy="2066447"/>
          </a:xfrm>
          <a:prstGeom prst="rect">
            <a:avLst/>
          </a:prstGeom>
        </p:spPr>
      </p:pic>
    </p:spTree>
    <p:extLst>
      <p:ext uri="{BB962C8B-B14F-4D97-AF65-F5344CB8AC3E}">
        <p14:creationId xmlns:p14="http://schemas.microsoft.com/office/powerpoint/2010/main" val="4207829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零件製造過程</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43042"/>
            <a:ext cx="2562401" cy="1921800"/>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222294"/>
            <a:ext cx="2562400" cy="192180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521" y="4222294"/>
            <a:ext cx="2562400" cy="1921800"/>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8521" y="1943042"/>
            <a:ext cx="2562400" cy="1921800"/>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805" y="4222294"/>
            <a:ext cx="2562400" cy="1921800"/>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1526" y="4222294"/>
            <a:ext cx="2562400" cy="1921800"/>
          </a:xfrm>
          <a:prstGeom prst="rect">
            <a:avLst/>
          </a:prstGeom>
        </p:spPr>
      </p:pic>
      <p:pic>
        <p:nvPicPr>
          <p:cNvPr id="10" name="圖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5805" y="1925834"/>
            <a:ext cx="2562400" cy="1921800"/>
          </a:xfrm>
          <a:prstGeom prst="rect">
            <a:avLst/>
          </a:prstGeom>
        </p:spPr>
      </p:pic>
      <p:pic>
        <p:nvPicPr>
          <p:cNvPr id="11" name="圖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1009" y="1943042"/>
            <a:ext cx="2562400" cy="1921800"/>
          </a:xfrm>
          <a:prstGeom prst="rect">
            <a:avLst/>
          </a:prstGeom>
        </p:spPr>
      </p:pic>
    </p:spTree>
    <p:extLst>
      <p:ext uri="{BB962C8B-B14F-4D97-AF65-F5344CB8AC3E}">
        <p14:creationId xmlns:p14="http://schemas.microsoft.com/office/powerpoint/2010/main" val="3886145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航太級</a:t>
            </a:r>
            <a:r>
              <a:rPr lang="en-US" altLang="zh-TW" dirty="0" smtClean="0"/>
              <a:t>3D</a:t>
            </a:r>
            <a:r>
              <a:rPr lang="zh-TW" altLang="en-US" dirty="0" smtClean="0"/>
              <a:t>列</a:t>
            </a:r>
            <a:r>
              <a:rPr lang="zh-TW" altLang="en-US" dirty="0"/>
              <a:t>印</a:t>
            </a:r>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27315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核心材料</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07132" y="1825625"/>
            <a:ext cx="8488771" cy="4800198"/>
          </a:xfrm>
        </p:spPr>
      </p:pic>
    </p:spTree>
    <p:extLst>
      <p:ext uri="{BB962C8B-B14F-4D97-AF65-F5344CB8AC3E}">
        <p14:creationId xmlns:p14="http://schemas.microsoft.com/office/powerpoint/2010/main" val="403832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22</a:t>
            </a:r>
            <a:r>
              <a:rPr lang="zh-TW" altLang="en-US" dirty="0" smtClean="0"/>
              <a:t>世紀直升機的重大革命</a:t>
            </a:r>
            <a:endParaRPr lang="zh-TW" altLang="en-US" dirty="0"/>
          </a:p>
        </p:txBody>
      </p:sp>
      <p:sp>
        <p:nvSpPr>
          <p:cNvPr id="3" name="內容版面配置區 2"/>
          <p:cNvSpPr>
            <a:spLocks noGrp="1"/>
          </p:cNvSpPr>
          <p:nvPr>
            <p:ph idx="1"/>
          </p:nvPr>
        </p:nvSpPr>
        <p:spPr>
          <a:xfrm>
            <a:off x="626076" y="1690688"/>
            <a:ext cx="11073713" cy="4478037"/>
          </a:xfrm>
        </p:spPr>
        <p:txBody>
          <a:bodyPr>
            <a:normAutofit/>
          </a:bodyPr>
          <a:lstStyle/>
          <a:p>
            <a:r>
              <a:rPr lang="zh-TW" altLang="en-US" sz="2000" dirty="0" smtClean="0"/>
              <a:t>１</a:t>
            </a:r>
            <a:r>
              <a:rPr lang="zh-TW" altLang="en-US" sz="2000" dirty="0"/>
              <a:t>	機身左右之空氣動力完全平衡，可大大簡化飛行之困難度與飛行之風險。</a:t>
            </a:r>
          </a:p>
          <a:p>
            <a:r>
              <a:rPr lang="zh-TW" altLang="en-US" sz="2000" dirty="0" smtClean="0"/>
              <a:t>２</a:t>
            </a:r>
            <a:r>
              <a:rPr lang="zh-TW" altLang="en-US" sz="2000" dirty="0"/>
              <a:t>	引擎所產生之扭力亦完全平衡，飛行員無須於扭力變化時調整飛機之方向，降低飛行員之負荷。</a:t>
            </a:r>
          </a:p>
          <a:p>
            <a:r>
              <a:rPr lang="zh-TW" altLang="en-US" sz="2000" dirty="0" smtClean="0"/>
              <a:t>３</a:t>
            </a:r>
            <a:r>
              <a:rPr lang="zh-TW" altLang="en-US" sz="2000" dirty="0"/>
              <a:t>	不須控制左右的尾旋翼，可節省～２０％之引擎動力，提高燃油效率</a:t>
            </a:r>
          </a:p>
          <a:p>
            <a:r>
              <a:rPr lang="zh-TW" altLang="en-US" sz="2000" dirty="0" smtClean="0"/>
              <a:t>４</a:t>
            </a:r>
            <a:r>
              <a:rPr lang="zh-TW" altLang="en-US" sz="2000" dirty="0"/>
              <a:t>	控制系統較為簡單，無須與傳統直升機主旋翼一樣的控制方式。</a:t>
            </a:r>
          </a:p>
          <a:p>
            <a:r>
              <a:rPr lang="zh-TW" altLang="en-US" sz="2000" dirty="0" smtClean="0"/>
              <a:t>５</a:t>
            </a:r>
            <a:r>
              <a:rPr lang="zh-TW" altLang="en-US" sz="2000" dirty="0"/>
              <a:t>	有足夠的空間安裝彈射降落傘，當緊急時可彈射降落傘，保護人員與飛機之安全。</a:t>
            </a:r>
          </a:p>
          <a:p>
            <a:r>
              <a:rPr lang="zh-TW" altLang="en-US" sz="2000" dirty="0" smtClean="0"/>
              <a:t>６</a:t>
            </a:r>
            <a:r>
              <a:rPr lang="en-US" altLang="zh-TW" sz="2000" dirty="0"/>
              <a:t>	</a:t>
            </a:r>
            <a:r>
              <a:rPr lang="zh-TW" altLang="en-US" sz="2000" dirty="0" smtClean="0"/>
              <a:t>四</a:t>
            </a:r>
            <a:r>
              <a:rPr lang="zh-TW" altLang="en-US" sz="2000" dirty="0"/>
              <a:t>個主旋翼使用了擋風罩（ＤＵＣＴ　ＦＡＮ），除了可以增加旋翼效率外，更可降低四個主旋翼相互之間的影響，可大大降低旋翼的噪音。</a:t>
            </a:r>
          </a:p>
          <a:p>
            <a:r>
              <a:rPr lang="zh-TW" altLang="en-US" sz="2000" dirty="0" smtClean="0"/>
              <a:t>７</a:t>
            </a:r>
            <a:r>
              <a:rPr lang="en-US" altLang="zh-TW" sz="2000" dirty="0"/>
              <a:t>	</a:t>
            </a:r>
            <a:r>
              <a:rPr lang="zh-TW" altLang="en-US" sz="2000" dirty="0" smtClean="0"/>
              <a:t>各</a:t>
            </a:r>
            <a:r>
              <a:rPr lang="zh-TW" altLang="en-US" sz="2000" dirty="0"/>
              <a:t>主旋翼均使用了擋風罩（ＤＵＣＴ　ＦＡＮ），它可減少飛行空速對翼間所產生的影響，降低翼尖空速（Ｔｉｐ　Ｓｐｅｅｄ），進而提高本直昇機之空速。</a:t>
            </a:r>
          </a:p>
        </p:txBody>
      </p:sp>
    </p:spTree>
    <p:extLst>
      <p:ext uri="{BB962C8B-B14F-4D97-AF65-F5344CB8AC3E}">
        <p14:creationId xmlns:p14="http://schemas.microsoft.com/office/powerpoint/2010/main" val="361232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SuperH</a:t>
            </a:r>
            <a:r>
              <a:rPr lang="en-US" altLang="zh-TW" dirty="0" smtClean="0"/>
              <a:t> Design</a:t>
            </a:r>
            <a:endParaRPr lang="zh-TW" altLang="en-US" dirty="0"/>
          </a:p>
        </p:txBody>
      </p:sp>
      <p:sp>
        <p:nvSpPr>
          <p:cNvPr id="23" name="文字方塊 22"/>
          <p:cNvSpPr txBox="1"/>
          <p:nvPr/>
        </p:nvSpPr>
        <p:spPr>
          <a:xfrm>
            <a:off x="393231" y="1690688"/>
            <a:ext cx="4551748" cy="5478423"/>
          </a:xfrm>
          <a:prstGeom prst="rect">
            <a:avLst/>
          </a:prstGeom>
          <a:noFill/>
        </p:spPr>
        <p:txBody>
          <a:bodyPr wrap="square" rtlCol="0">
            <a:spAutoFit/>
          </a:bodyPr>
          <a:lstStyle/>
          <a:p>
            <a:r>
              <a:rPr lang="zh-TW" altLang="en-US" sz="3600" dirty="0" smtClean="0"/>
              <a:t>四旋翼三人座直升機</a:t>
            </a:r>
            <a:endParaRPr lang="en-US" altLang="zh-TW" sz="3600" dirty="0" smtClean="0"/>
          </a:p>
          <a:p>
            <a:r>
              <a:rPr lang="en-US" altLang="zh-TW" sz="2800" dirty="0" smtClean="0"/>
              <a:t>1, 160hp Gas Turbine Engine</a:t>
            </a:r>
          </a:p>
          <a:p>
            <a:r>
              <a:rPr lang="en-US" altLang="zh-TW" sz="2800" dirty="0" smtClean="0"/>
              <a:t>2, </a:t>
            </a:r>
            <a:r>
              <a:rPr lang="zh-TW" altLang="en-US" sz="2800" dirty="0" smtClean="0"/>
              <a:t>四旋翼可變螺距飛控系統</a:t>
            </a:r>
            <a:endParaRPr lang="en-US" altLang="zh-TW" sz="2800" dirty="0" smtClean="0"/>
          </a:p>
          <a:p>
            <a:r>
              <a:rPr lang="en-US" altLang="zh-TW" sz="2800" dirty="0" smtClean="0"/>
              <a:t>3, </a:t>
            </a:r>
            <a:r>
              <a:rPr lang="zh-TW" altLang="en-US" sz="2800" dirty="0" smtClean="0"/>
              <a:t>雙</a:t>
            </a:r>
            <a:r>
              <a:rPr lang="en-US" altLang="zh-TW" sz="2800" dirty="0" smtClean="0"/>
              <a:t>10</a:t>
            </a:r>
            <a:r>
              <a:rPr lang="zh-TW" altLang="en-US" sz="2800" dirty="0" smtClean="0"/>
              <a:t>軸電子穩性系統</a:t>
            </a:r>
            <a:endParaRPr lang="en-US" altLang="zh-TW" sz="2800" dirty="0" smtClean="0"/>
          </a:p>
          <a:p>
            <a:r>
              <a:rPr lang="en-US" altLang="zh-TW" sz="2800" dirty="0" smtClean="0"/>
              <a:t>4, </a:t>
            </a:r>
            <a:r>
              <a:rPr lang="zh-TW" altLang="en-US" sz="2800" dirty="0" smtClean="0"/>
              <a:t>雙線傳飛控系統</a:t>
            </a:r>
            <a:endParaRPr lang="en-US" altLang="zh-TW" sz="2800" dirty="0" smtClean="0"/>
          </a:p>
          <a:p>
            <a:r>
              <a:rPr lang="en-US" altLang="zh-TW" sz="2800" dirty="0" smtClean="0"/>
              <a:t>5, </a:t>
            </a:r>
            <a:r>
              <a:rPr lang="zh-TW" altLang="en-US" sz="2800" dirty="0" smtClean="0"/>
              <a:t>自動緊急自旋降落系統</a:t>
            </a:r>
            <a:endParaRPr lang="en-US" altLang="zh-TW" sz="2800" dirty="0" smtClean="0"/>
          </a:p>
          <a:p>
            <a:r>
              <a:rPr lang="en-US" altLang="zh-TW" sz="2800" dirty="0" smtClean="0"/>
              <a:t>6, </a:t>
            </a:r>
            <a:r>
              <a:rPr lang="zh-TW" altLang="en-US" sz="2800" dirty="0" smtClean="0"/>
              <a:t>搭載緊急降落傘</a:t>
            </a:r>
            <a:endParaRPr lang="en-US" altLang="zh-TW" sz="2800" dirty="0" smtClean="0"/>
          </a:p>
          <a:p>
            <a:r>
              <a:rPr lang="en-US" altLang="zh-TW" sz="2800" dirty="0" smtClean="0"/>
              <a:t>7, </a:t>
            </a:r>
            <a:r>
              <a:rPr lang="zh-TW" altLang="en-US" sz="2800" dirty="0" smtClean="0"/>
              <a:t>船型結構</a:t>
            </a:r>
            <a:r>
              <a:rPr lang="en-US" altLang="zh-TW" sz="2800" dirty="0" smtClean="0"/>
              <a:t>,</a:t>
            </a:r>
            <a:r>
              <a:rPr lang="zh-TW" altLang="en-US" sz="2800" dirty="0" smtClean="0"/>
              <a:t> 可漂浮於水面</a:t>
            </a:r>
            <a:endParaRPr lang="en-US" altLang="zh-TW" sz="2800" dirty="0" smtClean="0"/>
          </a:p>
          <a:p>
            <a:endParaRPr lang="en-US" altLang="zh-TW" sz="2800" dirty="0"/>
          </a:p>
          <a:p>
            <a:endParaRPr lang="en-US" altLang="zh-TW" dirty="0" smtClean="0"/>
          </a:p>
          <a:p>
            <a:endParaRPr lang="en-US" altLang="zh-TW" dirty="0" smtClean="0"/>
          </a:p>
          <a:p>
            <a:endParaRPr lang="en-US" altLang="zh-TW" dirty="0"/>
          </a:p>
          <a:p>
            <a:r>
              <a:rPr lang="en-US" altLang="zh-TW" dirty="0" smtClean="0"/>
              <a:t> </a:t>
            </a:r>
          </a:p>
          <a:p>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5117" y="1364306"/>
            <a:ext cx="6583652" cy="4657554"/>
          </a:xfrm>
        </p:spPr>
      </p:pic>
    </p:spTree>
    <p:extLst>
      <p:ext uri="{BB962C8B-B14F-4D97-AF65-F5344CB8AC3E}">
        <p14:creationId xmlns:p14="http://schemas.microsoft.com/office/powerpoint/2010/main" val="2675129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Ｈ型結構之直升機，主要是利用二對轉向相反之旋翼組，分別設置在機體的前段區域與尾端區域的兩側，藉以，透過兩對轉向相反之旋翼組，使其左右兩端之旋翼組所產生之扭力達到相互抵銷的效果，進而保持直升機飛行時之平衡控制飛行姿態與轉向，機械結構簡單並可以確保直升機飛行之安全性。</a:t>
            </a:r>
          </a:p>
        </p:txBody>
      </p:sp>
      <p:sp>
        <p:nvSpPr>
          <p:cNvPr id="5" name="Rectangle 1"/>
          <p:cNvSpPr>
            <a:spLocks noGrp="1" noChangeArrowheads="1"/>
          </p:cNvSpPr>
          <p:nvPr>
            <p:ph type="title"/>
          </p:nvPr>
        </p:nvSpPr>
        <p:spPr bwMode="auto">
          <a:xfrm>
            <a:off x="838200" y="673963"/>
            <a:ext cx="89098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zh-TW" sz="4000" dirty="0" err="1"/>
              <a:t>SuperH</a:t>
            </a:r>
            <a:r>
              <a:rPr lang="en-US" altLang="zh-TW" sz="4000" dirty="0"/>
              <a:t> </a:t>
            </a:r>
            <a:r>
              <a:rPr lang="en-US" altLang="zh-TW" sz="4000" dirty="0" smtClean="0"/>
              <a:t>Design---</a:t>
            </a:r>
            <a:r>
              <a:rPr kumimoji="0" lang="zh-TW" altLang="en-US" sz="4000" b="1" i="1" strike="noStrike" cap="none" normalizeH="0" baseline="0" dirty="0" smtClean="0">
                <a:ln>
                  <a:noFill/>
                </a:ln>
                <a:effectLst/>
                <a:latin typeface="新細明體" panose="02020500000000000000" pitchFamily="18" charset="-120"/>
                <a:ea typeface="新細明體" panose="02020500000000000000" pitchFamily="18" charset="-120"/>
                <a:cs typeface="Times New Roman" panose="02020603050405020304" pitchFamily="18" charset="0"/>
              </a:rPr>
              <a:t>Ｈ型結構之直升機設計</a:t>
            </a:r>
            <a:r>
              <a:rPr kumimoji="0" lang="zh-TW" altLang="en-US" sz="4000" b="1" i="1" strike="noStrike" cap="none" normalizeH="0" baseline="0" dirty="0" smtClean="0">
                <a:ln>
                  <a:noFill/>
                </a:ln>
                <a:effectLst/>
              </a:rPr>
              <a:t> </a:t>
            </a:r>
            <a:endParaRPr kumimoji="0" lang="zh-TW" altLang="en-US" sz="4000" b="1" i="1"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228940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634" y="762871"/>
            <a:ext cx="9637366" cy="6250012"/>
          </a:xfrm>
        </p:spPr>
      </p:pic>
      <p:sp>
        <p:nvSpPr>
          <p:cNvPr id="2" name="標題 1"/>
          <p:cNvSpPr>
            <a:spLocks noGrp="1"/>
          </p:cNvSpPr>
          <p:nvPr>
            <p:ph type="title"/>
          </p:nvPr>
        </p:nvSpPr>
        <p:spPr>
          <a:xfrm>
            <a:off x="319216" y="151556"/>
            <a:ext cx="10515600" cy="1325563"/>
          </a:xfrm>
        </p:spPr>
        <p:txBody>
          <a:bodyPr/>
          <a:lstStyle/>
          <a:p>
            <a:r>
              <a:rPr lang="en-US" altLang="zh-TW" dirty="0" smtClean="0"/>
              <a:t>Patented Technologies </a:t>
            </a:r>
            <a:r>
              <a:rPr lang="zh-TW" altLang="en-US" dirty="0" smtClean="0"/>
              <a:t>專利技術</a:t>
            </a:r>
            <a:endParaRPr lang="zh-TW" altLang="en-US" dirty="0"/>
          </a:p>
        </p:txBody>
      </p:sp>
      <p:sp>
        <p:nvSpPr>
          <p:cNvPr id="5" name="向右箭號 4"/>
          <p:cNvSpPr/>
          <p:nvPr/>
        </p:nvSpPr>
        <p:spPr>
          <a:xfrm>
            <a:off x="3578578" y="5023556"/>
            <a:ext cx="2901244" cy="553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Linear Server Motor</a:t>
            </a:r>
            <a:endParaRPr lang="zh-TW" altLang="en-US" dirty="0"/>
          </a:p>
        </p:txBody>
      </p:sp>
      <p:sp>
        <p:nvSpPr>
          <p:cNvPr id="6" name="向右箭號 5"/>
          <p:cNvSpPr/>
          <p:nvPr/>
        </p:nvSpPr>
        <p:spPr>
          <a:xfrm>
            <a:off x="4594577" y="3449060"/>
            <a:ext cx="1614312" cy="632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Gear Box</a:t>
            </a:r>
            <a:endParaRPr lang="zh-TW" altLang="en-US" dirty="0"/>
          </a:p>
        </p:txBody>
      </p:sp>
      <p:cxnSp>
        <p:nvCxnSpPr>
          <p:cNvPr id="8" name="直線單箭頭接點 7"/>
          <p:cNvCxnSpPr/>
          <p:nvPr/>
        </p:nvCxnSpPr>
        <p:spPr>
          <a:xfrm flipV="1">
            <a:off x="3894667" y="2540000"/>
            <a:ext cx="2585155" cy="107244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905870" y="3770086"/>
            <a:ext cx="1337471" cy="699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Driving Shaft</a:t>
            </a:r>
            <a:endParaRPr lang="zh-TW" altLang="en-US" dirty="0"/>
          </a:p>
        </p:txBody>
      </p:sp>
      <p:cxnSp>
        <p:nvCxnSpPr>
          <p:cNvPr id="13" name="直線單箭頭接點 12"/>
          <p:cNvCxnSpPr/>
          <p:nvPr/>
        </p:nvCxnSpPr>
        <p:spPr>
          <a:xfrm flipH="1" flipV="1">
            <a:off x="6829778" y="2540000"/>
            <a:ext cx="1930401" cy="184009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圓角矩形 13"/>
          <p:cNvSpPr/>
          <p:nvPr/>
        </p:nvSpPr>
        <p:spPr>
          <a:xfrm>
            <a:off x="7687733" y="4202746"/>
            <a:ext cx="1738489" cy="462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Push-Pull Bar</a:t>
            </a:r>
            <a:endParaRPr lang="zh-TW" altLang="en-US" dirty="0"/>
          </a:p>
        </p:txBody>
      </p:sp>
      <p:sp>
        <p:nvSpPr>
          <p:cNvPr id="18" name="向左箭號 17"/>
          <p:cNvSpPr/>
          <p:nvPr/>
        </p:nvSpPr>
        <p:spPr>
          <a:xfrm rot="20624399">
            <a:off x="7643369" y="672998"/>
            <a:ext cx="2731654" cy="9314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Angle Distributor</a:t>
            </a:r>
            <a:endParaRPr lang="zh-TW" altLang="en-US" dirty="0"/>
          </a:p>
        </p:txBody>
      </p:sp>
    </p:spTree>
    <p:extLst>
      <p:ext uri="{BB962C8B-B14F-4D97-AF65-F5344CB8AC3E}">
        <p14:creationId xmlns:p14="http://schemas.microsoft.com/office/powerpoint/2010/main" val="3745792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8455" y="365125"/>
            <a:ext cx="10742140" cy="1325563"/>
          </a:xfrm>
        </p:spPr>
        <p:txBody>
          <a:bodyPr/>
          <a:lstStyle/>
          <a:p>
            <a:r>
              <a:rPr lang="en-US" altLang="zh-TW" dirty="0" smtClean="0"/>
              <a:t>Zero-Friction Linear Motor Fly-By-Wire System </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8216" y="1322129"/>
            <a:ext cx="7372865" cy="5215876"/>
          </a:xfrm>
        </p:spPr>
      </p:pic>
      <p:sp>
        <p:nvSpPr>
          <p:cNvPr id="5" name="文字方塊 4"/>
          <p:cNvSpPr txBox="1"/>
          <p:nvPr/>
        </p:nvSpPr>
        <p:spPr>
          <a:xfrm>
            <a:off x="708455" y="4376067"/>
            <a:ext cx="4539048" cy="1200329"/>
          </a:xfrm>
          <a:prstGeom prst="rect">
            <a:avLst/>
          </a:prstGeom>
          <a:noFill/>
        </p:spPr>
        <p:txBody>
          <a:bodyPr wrap="square" rtlCol="0">
            <a:spAutoFit/>
          </a:bodyPr>
          <a:lstStyle/>
          <a:p>
            <a:r>
              <a:rPr lang="en-US" altLang="zh-TW" dirty="0" smtClean="0"/>
              <a:t>Dual loop Fly By Wire System with ZERO FRACTION, ZERO CONTACT Linear Sever Motor</a:t>
            </a:r>
          </a:p>
          <a:p>
            <a:endParaRPr lang="en-US" altLang="zh-TW" dirty="0"/>
          </a:p>
          <a:p>
            <a:r>
              <a:rPr lang="en-US" altLang="zh-TW" dirty="0" smtClean="0"/>
              <a:t>***Available on </a:t>
            </a:r>
            <a:r>
              <a:rPr lang="en-US" altLang="zh-TW" dirty="0" err="1" smtClean="0"/>
              <a:t>SuperH</a:t>
            </a:r>
            <a:r>
              <a:rPr lang="en-US" altLang="zh-TW" dirty="0" smtClean="0"/>
              <a:t> only</a:t>
            </a:r>
            <a:endParaRPr lang="zh-TW" altLang="en-US" dirty="0"/>
          </a:p>
        </p:txBody>
      </p:sp>
    </p:spTree>
    <p:extLst>
      <p:ext uri="{BB962C8B-B14F-4D97-AF65-F5344CB8AC3E}">
        <p14:creationId xmlns:p14="http://schemas.microsoft.com/office/powerpoint/2010/main" val="8242978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is Work</a:t>
            </a:r>
            <a:endParaRPr lang="zh-TW" altLang="en-US" dirty="0"/>
          </a:p>
        </p:txBody>
      </p:sp>
      <p:pic>
        <p:nvPicPr>
          <p:cNvPr id="4" name="H2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74713" y="1825625"/>
            <a:ext cx="10442575" cy="4351338"/>
          </a:xfrm>
        </p:spPr>
      </p:pic>
    </p:spTree>
    <p:extLst>
      <p:ext uri="{BB962C8B-B14F-4D97-AF65-F5344CB8AC3E}">
        <p14:creationId xmlns:p14="http://schemas.microsoft.com/office/powerpoint/2010/main" val="41162278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6092</TotalTime>
  <Words>945</Words>
  <Application>Microsoft Office PowerPoint</Application>
  <PresentationFormat>自訂</PresentationFormat>
  <Paragraphs>172</Paragraphs>
  <Slides>34</Slides>
  <Notes>0</Notes>
  <HiddenSlides>0</HiddenSlides>
  <MMClips>1</MMClips>
  <ScaleCrop>false</ScaleCrop>
  <HeadingPairs>
    <vt:vector size="4" baseType="variant">
      <vt:variant>
        <vt:lpstr>佈景主題</vt:lpstr>
      </vt:variant>
      <vt:variant>
        <vt:i4>1</vt:i4>
      </vt:variant>
      <vt:variant>
        <vt:lpstr>投影片標題</vt:lpstr>
      </vt:variant>
      <vt:variant>
        <vt:i4>34</vt:i4>
      </vt:variant>
    </vt:vector>
  </HeadingPairs>
  <TitlesOfParts>
    <vt:vector size="35" baseType="lpstr">
      <vt:lpstr>Office 佈景主題</vt:lpstr>
      <vt:lpstr>SuperH Quad Rotor Helicopter </vt:lpstr>
      <vt:lpstr>主頁</vt:lpstr>
      <vt:lpstr>SuperH 有關專利與著作權聲明</vt:lpstr>
      <vt:lpstr>22世紀直升機的重大革命</vt:lpstr>
      <vt:lpstr>SuperH Design</vt:lpstr>
      <vt:lpstr>SuperH Design---Ｈ型結構之直升機設計 </vt:lpstr>
      <vt:lpstr>Patented Technologies 專利技術</vt:lpstr>
      <vt:lpstr>Zero-Friction Linear Motor Fly-By-Wire System </vt:lpstr>
      <vt:lpstr>How is Work</vt:lpstr>
      <vt:lpstr>Safety---Parachute</vt:lpstr>
      <vt:lpstr>T62 Gas Turbine Engine</vt:lpstr>
      <vt:lpstr>現有產品 HELICYCLE</vt:lpstr>
      <vt:lpstr>Specifications</vt:lpstr>
      <vt:lpstr>性能與特色</vt:lpstr>
      <vt:lpstr>COST OF OPERATION : (In cost per air mile)</vt:lpstr>
      <vt:lpstr>PowerPoint 簡報</vt:lpstr>
      <vt:lpstr>Auto-Pilot Management---Triple Redundant</vt:lpstr>
      <vt:lpstr>Key Features</vt:lpstr>
      <vt:lpstr>PowerPoint 簡報</vt:lpstr>
      <vt:lpstr>Radar System</vt:lpstr>
      <vt:lpstr>PowerPoint 簡報</vt:lpstr>
      <vt:lpstr>PowerPoint 簡報</vt:lpstr>
      <vt:lpstr>PowerPoint 簡報</vt:lpstr>
      <vt:lpstr>PowerPoint 簡報</vt:lpstr>
      <vt:lpstr>PowerPoint 簡報</vt:lpstr>
      <vt:lpstr>PowerPoint 簡報</vt:lpstr>
      <vt:lpstr>PowerPoint 簡報</vt:lpstr>
      <vt:lpstr>PowerPoint 簡報</vt:lpstr>
      <vt:lpstr>現有產品 HELICYCLE</vt:lpstr>
      <vt:lpstr>鋁合金斷裂測試</vt:lpstr>
      <vt:lpstr>零件製造過程</vt:lpstr>
      <vt:lpstr>零件製造過程</vt:lpstr>
      <vt:lpstr>航太級3D列印</vt:lpstr>
      <vt:lpstr>核心材料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 Fu Lee</dc:creator>
  <cp:lastModifiedBy>rd</cp:lastModifiedBy>
  <cp:revision>44</cp:revision>
  <dcterms:created xsi:type="dcterms:W3CDTF">2014-05-23T02:28:55Z</dcterms:created>
  <dcterms:modified xsi:type="dcterms:W3CDTF">2016-01-07T11:07:45Z</dcterms:modified>
</cp:coreProperties>
</file>